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92" r:id="rId3"/>
    <p:sldId id="258" r:id="rId4"/>
    <p:sldId id="293" r:id="rId5"/>
    <p:sldId id="328" r:id="rId6"/>
    <p:sldId id="297" r:id="rId7"/>
    <p:sldId id="296" r:id="rId8"/>
    <p:sldId id="299" r:id="rId9"/>
    <p:sldId id="300" r:id="rId10"/>
    <p:sldId id="301" r:id="rId11"/>
    <p:sldId id="303" r:id="rId12"/>
    <p:sldId id="304" r:id="rId13"/>
    <p:sldId id="305" r:id="rId14"/>
    <p:sldId id="307" r:id="rId15"/>
    <p:sldId id="308" r:id="rId16"/>
    <p:sldId id="309" r:id="rId17"/>
    <p:sldId id="310" r:id="rId18"/>
    <p:sldId id="311" r:id="rId19"/>
    <p:sldId id="312" r:id="rId20"/>
    <p:sldId id="313" r:id="rId21"/>
    <p:sldId id="314" r:id="rId22"/>
    <p:sldId id="315" r:id="rId23"/>
    <p:sldId id="327" r:id="rId24"/>
    <p:sldId id="261" r:id="rId2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ferSingleView="1">
    <p:restoredLeft sz="15361" autoAdjust="0"/>
    <p:restoredTop sz="94660"/>
  </p:normalViewPr>
  <p:slideViewPr>
    <p:cSldViewPr>
      <p:cViewPr varScale="1">
        <p:scale>
          <a:sx n="113" d="100"/>
          <a:sy n="113" d="100"/>
        </p:scale>
        <p:origin x="2388" y="96"/>
      </p:cViewPr>
      <p:guideLst>
        <p:guide orient="horz" pos="2160"/>
        <p:guide pos="2880"/>
      </p:guideLst>
    </p:cSldViewPr>
  </p:slideViewPr>
  <p:notesTextViewPr>
    <p:cViewPr>
      <p:scale>
        <a:sx n="1" d="1"/>
        <a:sy n="1" d="1"/>
      </p:scale>
      <p:origin x="0" y="0"/>
    </p:cViewPr>
  </p:notesTextViewPr>
  <p:sorterViewPr>
    <p:cViewPr>
      <p:scale>
        <a:sx n="100" d="100"/>
        <a:sy n="100" d="100"/>
      </p:scale>
      <p:origin x="0" y="-15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3177" tIns="46589" rIns="93177" bIns="46589" rtlCol="0"/>
          <a:lstStyle>
            <a:lvl1pPr algn="r">
              <a:defRPr sz="1200"/>
            </a:lvl1pPr>
          </a:lstStyle>
          <a:p>
            <a:fld id="{BBE773D9-08DD-45C3-B6EA-7EBBB2591AFA}" type="datetimeFigureOut">
              <a:rPr lang="en-GB" smtClean="0"/>
              <a:t>16/10/2016</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3177" tIns="46589" rIns="93177" bIns="46589"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34712766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11</a:t>
            </a:fld>
            <a:endParaRPr lang="ar-KW">
              <a:solidFill>
                <a:prstClr val="black"/>
              </a:solidFill>
            </a:endParaRPr>
          </a:p>
        </p:txBody>
      </p:sp>
    </p:spTree>
    <p:extLst>
      <p:ext uri="{BB962C8B-B14F-4D97-AF65-F5344CB8AC3E}">
        <p14:creationId xmlns:p14="http://schemas.microsoft.com/office/powerpoint/2010/main" val="375275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12</a:t>
            </a:fld>
            <a:endParaRPr lang="ar-KW">
              <a:solidFill>
                <a:prstClr val="black"/>
              </a:solidFill>
            </a:endParaRPr>
          </a:p>
        </p:txBody>
      </p:sp>
    </p:spTree>
    <p:extLst>
      <p:ext uri="{BB962C8B-B14F-4D97-AF65-F5344CB8AC3E}">
        <p14:creationId xmlns:p14="http://schemas.microsoft.com/office/powerpoint/2010/main" val="32563421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13</a:t>
            </a:fld>
            <a:endParaRPr lang="ar-KW">
              <a:solidFill>
                <a:prstClr val="black"/>
              </a:solidFill>
            </a:endParaRPr>
          </a:p>
        </p:txBody>
      </p:sp>
    </p:spTree>
    <p:extLst>
      <p:ext uri="{BB962C8B-B14F-4D97-AF65-F5344CB8AC3E}">
        <p14:creationId xmlns:p14="http://schemas.microsoft.com/office/powerpoint/2010/main" val="10383825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14</a:t>
            </a:fld>
            <a:endParaRPr lang="ar-KW">
              <a:solidFill>
                <a:prstClr val="black"/>
              </a:solidFill>
            </a:endParaRPr>
          </a:p>
        </p:txBody>
      </p:sp>
    </p:spTree>
    <p:extLst>
      <p:ext uri="{BB962C8B-B14F-4D97-AF65-F5344CB8AC3E}">
        <p14:creationId xmlns:p14="http://schemas.microsoft.com/office/powerpoint/2010/main" val="19280071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15</a:t>
            </a:fld>
            <a:endParaRPr lang="ar-KW">
              <a:solidFill>
                <a:prstClr val="black"/>
              </a:solidFill>
            </a:endParaRPr>
          </a:p>
        </p:txBody>
      </p:sp>
    </p:spTree>
    <p:extLst>
      <p:ext uri="{BB962C8B-B14F-4D97-AF65-F5344CB8AC3E}">
        <p14:creationId xmlns:p14="http://schemas.microsoft.com/office/powerpoint/2010/main" val="10384408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34351929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7387365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40606102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2335142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1408077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17575" y="744538"/>
            <a:ext cx="4962525" cy="372268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9934802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22</a:t>
            </a:fld>
            <a:endParaRPr lang="ar-KW">
              <a:solidFill>
                <a:prstClr val="black"/>
              </a:solidFill>
            </a:endParaRPr>
          </a:p>
        </p:txBody>
      </p:sp>
    </p:spTree>
    <p:extLst>
      <p:ext uri="{BB962C8B-B14F-4D97-AF65-F5344CB8AC3E}">
        <p14:creationId xmlns:p14="http://schemas.microsoft.com/office/powerpoint/2010/main" val="21285630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23</a:t>
            </a:fld>
            <a:endParaRPr lang="ar-KW">
              <a:solidFill>
                <a:prstClr val="black"/>
              </a:solidFill>
            </a:endParaRPr>
          </a:p>
        </p:txBody>
      </p:sp>
    </p:spTree>
    <p:extLst>
      <p:ext uri="{BB962C8B-B14F-4D97-AF65-F5344CB8AC3E}">
        <p14:creationId xmlns:p14="http://schemas.microsoft.com/office/powerpoint/2010/main" val="3975963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4</a:t>
            </a:fld>
            <a:endParaRPr lang="ar-KW">
              <a:solidFill>
                <a:prstClr val="black"/>
              </a:solidFill>
            </a:endParaRPr>
          </a:p>
        </p:txBody>
      </p:sp>
    </p:spTree>
    <p:extLst>
      <p:ext uri="{BB962C8B-B14F-4D97-AF65-F5344CB8AC3E}">
        <p14:creationId xmlns:p14="http://schemas.microsoft.com/office/powerpoint/2010/main" val="1680178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5</a:t>
            </a:fld>
            <a:endParaRPr lang="ar-KW">
              <a:solidFill>
                <a:prstClr val="black"/>
              </a:solidFill>
            </a:endParaRPr>
          </a:p>
        </p:txBody>
      </p:sp>
    </p:spTree>
    <p:extLst>
      <p:ext uri="{BB962C8B-B14F-4D97-AF65-F5344CB8AC3E}">
        <p14:creationId xmlns:p14="http://schemas.microsoft.com/office/powerpoint/2010/main" val="26211810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6</a:t>
            </a:fld>
            <a:endParaRPr lang="ar-KW">
              <a:solidFill>
                <a:prstClr val="black"/>
              </a:solidFill>
            </a:endParaRPr>
          </a:p>
        </p:txBody>
      </p:sp>
    </p:spTree>
    <p:extLst>
      <p:ext uri="{BB962C8B-B14F-4D97-AF65-F5344CB8AC3E}">
        <p14:creationId xmlns:p14="http://schemas.microsoft.com/office/powerpoint/2010/main" val="6475189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7</a:t>
            </a:fld>
            <a:endParaRPr lang="ar-KW">
              <a:solidFill>
                <a:prstClr val="black"/>
              </a:solidFill>
            </a:endParaRPr>
          </a:p>
        </p:txBody>
      </p:sp>
    </p:spTree>
    <p:extLst>
      <p:ext uri="{BB962C8B-B14F-4D97-AF65-F5344CB8AC3E}">
        <p14:creationId xmlns:p14="http://schemas.microsoft.com/office/powerpoint/2010/main" val="352366006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8</a:t>
            </a:fld>
            <a:endParaRPr lang="ar-KW">
              <a:solidFill>
                <a:prstClr val="black"/>
              </a:solidFill>
            </a:endParaRPr>
          </a:p>
        </p:txBody>
      </p:sp>
    </p:spTree>
    <p:extLst>
      <p:ext uri="{BB962C8B-B14F-4D97-AF65-F5344CB8AC3E}">
        <p14:creationId xmlns:p14="http://schemas.microsoft.com/office/powerpoint/2010/main" val="2843475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9</a:t>
            </a:fld>
            <a:endParaRPr lang="ar-KW">
              <a:solidFill>
                <a:prstClr val="black"/>
              </a:solidFill>
            </a:endParaRPr>
          </a:p>
        </p:txBody>
      </p:sp>
    </p:spTree>
    <p:extLst>
      <p:ext uri="{BB962C8B-B14F-4D97-AF65-F5344CB8AC3E}">
        <p14:creationId xmlns:p14="http://schemas.microsoft.com/office/powerpoint/2010/main" val="30193866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10</a:t>
            </a:fld>
            <a:endParaRPr lang="ar-KW">
              <a:solidFill>
                <a:prstClr val="black"/>
              </a:solidFill>
            </a:endParaRPr>
          </a:p>
        </p:txBody>
      </p:sp>
    </p:spTree>
    <p:extLst>
      <p:ext uri="{BB962C8B-B14F-4D97-AF65-F5344CB8AC3E}">
        <p14:creationId xmlns:p14="http://schemas.microsoft.com/office/powerpoint/2010/main" val="672528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Internal"/>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16/10/2016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16/10/2016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16/10/2016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16/10/2016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16/10/2016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16/10/2016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1"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16/10/2016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16/10/2016</a:t>
            </a:fld>
            <a:endParaRPr lang="en-GB"/>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Internal"/>
          <p:cNvSpPr txBox="1"/>
          <p:nvPr userDrawn="1"/>
        </p:nvSpPr>
        <p:spPr>
          <a:xfrm>
            <a:off x="0" y="6537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Internal</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72"/>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a:bodyPr>
          <a:lstStyle/>
          <a:p>
            <a:r>
              <a:rPr lang="ar-KW" sz="4000" b="1" dirty="0" smtClean="0">
                <a:solidFill>
                  <a:srgbClr val="1F497D"/>
                </a:solidFill>
                <a:cs typeface="Times New Roman"/>
              </a:rPr>
              <a:t> تنظيم التعامل في الأوراق المالية للأشخاص المطلعين</a:t>
            </a:r>
            <a:endParaRPr lang="ar-KW" sz="4000" b="1" dirty="0">
              <a:solidFill>
                <a:srgbClr val="1F497D"/>
              </a:solidFill>
              <a:cs typeface="Times New Roman"/>
            </a:endParaRPr>
          </a:p>
          <a:p>
            <a:r>
              <a:rPr lang="ar-KW" sz="3600" b="1" dirty="0" smtClean="0">
                <a:solidFill>
                  <a:srgbClr val="1F497D"/>
                </a:solidFill>
                <a:cs typeface="Times New Roman"/>
              </a:rPr>
              <a:t>إدارة الإفصاح</a:t>
            </a:r>
          </a:p>
          <a:p>
            <a:pPr rtl="1"/>
            <a:r>
              <a:rPr lang="ar-KW" sz="2800" b="1" dirty="0" smtClean="0">
                <a:solidFill>
                  <a:srgbClr val="1F497D"/>
                </a:solidFill>
                <a:cs typeface="Times New Roman"/>
              </a:rPr>
              <a:t> التاريخ 18 أكتوبر 2016 </a:t>
            </a:r>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3" name="Content Placeholder 2"/>
          <p:cNvSpPr>
            <a:spLocks noGrp="1"/>
          </p:cNvSpPr>
          <p:nvPr>
            <p:ph idx="1"/>
          </p:nvPr>
        </p:nvSpPr>
        <p:spPr>
          <a:xfrm>
            <a:off x="467544" y="1600200"/>
            <a:ext cx="8066856" cy="4525963"/>
          </a:xfrm>
        </p:spPr>
        <p:txBody>
          <a:bodyPr>
            <a:normAutofit fontScale="77500" lnSpcReduction="20000"/>
          </a:bodyPr>
          <a:lstStyle/>
          <a:p>
            <a:pPr marL="0" lvl="0" indent="0" algn="r" rtl="1" fontAlgn="base">
              <a:spcBef>
                <a:spcPct val="0"/>
              </a:spcBef>
              <a:spcAft>
                <a:spcPts val="600"/>
              </a:spcAft>
              <a:buNone/>
            </a:pPr>
            <a:r>
              <a:rPr lang="ar-KW" b="1" u="sng" dirty="0" smtClean="0">
                <a:solidFill>
                  <a:schemeClr val="tx2"/>
                </a:solidFill>
              </a:rPr>
              <a:t>6. </a:t>
            </a:r>
            <a:r>
              <a:rPr lang="ar-KW" sz="3600" b="1" u="sng" dirty="0" smtClean="0">
                <a:solidFill>
                  <a:schemeClr val="tx2"/>
                </a:solidFill>
              </a:rPr>
              <a:t>مسؤوليات الشخص المطلع:</a:t>
            </a:r>
            <a:endParaRPr lang="en-US" sz="3600" b="1" u="sng" dirty="0" smtClean="0">
              <a:solidFill>
                <a:schemeClr val="tx2"/>
              </a:solidFill>
            </a:endParaRPr>
          </a:p>
          <a:p>
            <a:pPr marL="0" indent="0" algn="r" rtl="1" fontAlgn="base">
              <a:spcBef>
                <a:spcPct val="0"/>
              </a:spcBef>
              <a:spcAft>
                <a:spcPts val="600"/>
              </a:spcAft>
              <a:buNone/>
            </a:pPr>
            <a:endParaRPr lang="ar-KW" sz="3600" b="1" dirty="0">
              <a:solidFill>
                <a:schemeClr val="tx2"/>
              </a:solidFill>
            </a:endParaRPr>
          </a:p>
          <a:p>
            <a:pPr marL="344488" indent="-344488" algn="r" rtl="1" fontAlgn="base">
              <a:spcBef>
                <a:spcPct val="0"/>
              </a:spcBef>
              <a:spcAft>
                <a:spcPts val="600"/>
              </a:spcAft>
              <a:buNone/>
            </a:pPr>
            <a:r>
              <a:rPr lang="ar-KW" b="1" dirty="0">
                <a:solidFill>
                  <a:schemeClr val="tx2"/>
                </a:solidFill>
              </a:rPr>
              <a:t>   </a:t>
            </a:r>
            <a:r>
              <a:rPr lang="ar-KW" dirty="0">
                <a:solidFill>
                  <a:schemeClr val="tx2"/>
                </a:solidFill>
              </a:rPr>
              <a:t>- الحفاظ على سرية المعلومات الداخلية التي اطلع عليها بحكم موقعه أو من خلال علاقاته المهنية أو الشخصية.</a:t>
            </a:r>
          </a:p>
          <a:p>
            <a:pPr marL="344488" indent="-344488" algn="r" rtl="1" fontAlgn="base">
              <a:spcBef>
                <a:spcPct val="0"/>
              </a:spcBef>
              <a:spcAft>
                <a:spcPts val="600"/>
              </a:spcAft>
              <a:buNone/>
            </a:pPr>
            <a:endParaRPr lang="ar-KW" dirty="0">
              <a:solidFill>
                <a:schemeClr val="tx2"/>
              </a:solidFill>
            </a:endParaRPr>
          </a:p>
          <a:p>
            <a:pPr marL="344488" indent="-344488" algn="r" rtl="1" fontAlgn="base">
              <a:spcBef>
                <a:spcPct val="0"/>
              </a:spcBef>
              <a:spcAft>
                <a:spcPts val="600"/>
              </a:spcAft>
              <a:buNone/>
            </a:pPr>
            <a:r>
              <a:rPr lang="ar-KW" dirty="0">
                <a:solidFill>
                  <a:schemeClr val="tx2"/>
                </a:solidFill>
              </a:rPr>
              <a:t>   - الامتناع عن البيع أو الشراء أو الاكتتاب في الأوراق المالية المدرجة التي اطلع على معلومات داخلية بشأنها بحكم موقعه أو من خلال علاقاته المهنية أو الشخصية.</a:t>
            </a:r>
          </a:p>
          <a:p>
            <a:pPr marL="0" indent="0" algn="r" rtl="1" fontAlgn="base">
              <a:spcBef>
                <a:spcPct val="0"/>
              </a:spcBef>
              <a:spcAft>
                <a:spcPts val="600"/>
              </a:spcAft>
              <a:buNone/>
            </a:pPr>
            <a:endParaRPr lang="ar-KW" dirty="0">
              <a:solidFill>
                <a:schemeClr val="tx2"/>
              </a:solidFill>
            </a:endParaRPr>
          </a:p>
          <a:p>
            <a:pPr marL="398463" indent="-398463" algn="r" rtl="1" fontAlgn="base">
              <a:spcBef>
                <a:spcPct val="0"/>
              </a:spcBef>
              <a:spcAft>
                <a:spcPts val="600"/>
              </a:spcAft>
              <a:buNone/>
            </a:pPr>
            <a:r>
              <a:rPr lang="ar-KW" dirty="0">
                <a:solidFill>
                  <a:schemeClr val="tx2"/>
                </a:solidFill>
              </a:rPr>
              <a:t>   - الحفاظ على سرية البيانات والمعلومات الخاصة بعملاء الشركة المدرجة وعدم الانتفاع من أو استغلال البيانات والمعلومات المتعلقة بعملائها.</a:t>
            </a:r>
            <a:endParaRPr lang="en-US"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948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a:t>
            </a:r>
            <a:r>
              <a:rPr lang="ar-KW" sz="2800" b="1" u="sng" dirty="0">
                <a:solidFill>
                  <a:schemeClr val="tx2"/>
                </a:solidFill>
              </a:rPr>
              <a:t>فترات حظـــر </a:t>
            </a:r>
            <a:r>
              <a:rPr lang="ar-KW" sz="2800" b="1" u="sng" dirty="0" smtClean="0">
                <a:solidFill>
                  <a:schemeClr val="tx2"/>
                </a:solidFill>
              </a:rPr>
              <a:t>التــــداول:</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7-1. يحظر على </a:t>
            </a:r>
            <a:r>
              <a:rPr lang="ar-KW" sz="2800" b="1" dirty="0">
                <a:solidFill>
                  <a:schemeClr val="tx2"/>
                </a:solidFill>
              </a:rPr>
              <a:t>الشخص المطلع لدى الشركة المدرجة التداول في الأوراق المالية المصدرة عنها خلال الفترات المبينة أدناه</a:t>
            </a:r>
            <a:r>
              <a:rPr lang="ar-KW" sz="2800" b="1" dirty="0" smtClean="0">
                <a:solidFill>
                  <a:schemeClr val="tx2"/>
                </a:solidFill>
              </a:rPr>
              <a:t>: </a:t>
            </a:r>
            <a:endParaRPr lang="ar-KW" sz="2800" b="1" dirty="0">
              <a:solidFill>
                <a:schemeClr val="tx2"/>
              </a:solidFill>
            </a:endParaRPr>
          </a:p>
          <a:p>
            <a:pPr marL="0" indent="0" algn="just" rtl="1" fontAlgn="base">
              <a:spcAft>
                <a:spcPct val="0"/>
              </a:spcAft>
              <a:buNone/>
            </a:pPr>
            <a:endParaRPr lang="ar-KW" sz="1200" dirty="0" smtClean="0">
              <a:solidFill>
                <a:schemeClr val="tx2"/>
              </a:solidFill>
            </a:endParaRPr>
          </a:p>
          <a:p>
            <a:pPr algn="just" rtl="1" fontAlgn="base">
              <a:spcAft>
                <a:spcPct val="0"/>
              </a:spcAft>
              <a:buFontTx/>
              <a:buChar char="-"/>
            </a:pPr>
            <a:r>
              <a:rPr lang="ar-KW" sz="2400" dirty="0" smtClean="0">
                <a:solidFill>
                  <a:schemeClr val="tx2"/>
                </a:solidFill>
              </a:rPr>
              <a:t>عشرة </a:t>
            </a:r>
            <a:r>
              <a:rPr lang="ar-KW" sz="2400" dirty="0">
                <a:solidFill>
                  <a:schemeClr val="tx2"/>
                </a:solidFill>
              </a:rPr>
              <a:t>أيام عمل قبل نهاية ربع السنة المالية وحتى الإعلان عن النتائج المالية لتلك الفترة</a:t>
            </a:r>
            <a:r>
              <a:rPr lang="ar-KW" sz="2400" dirty="0" smtClean="0">
                <a:solidFill>
                  <a:schemeClr val="tx2"/>
                </a:solidFill>
              </a:rPr>
              <a:t>.</a:t>
            </a:r>
          </a:p>
          <a:p>
            <a:pPr algn="just" rtl="1" fontAlgn="base">
              <a:spcAft>
                <a:spcPct val="0"/>
              </a:spcAft>
              <a:buFontTx/>
              <a:buChar char="-"/>
            </a:pPr>
            <a:r>
              <a:rPr lang="ar-KW" sz="2400" dirty="0" smtClean="0">
                <a:solidFill>
                  <a:schemeClr val="tx2"/>
                </a:solidFill>
              </a:rPr>
              <a:t>عشرة </a:t>
            </a:r>
            <a:r>
              <a:rPr lang="ar-KW" sz="2400" dirty="0">
                <a:solidFill>
                  <a:schemeClr val="tx2"/>
                </a:solidFill>
              </a:rPr>
              <a:t>أيام عمل قبل نهاية السنة المالية وحتى الإعلان عن النتائج المالية لتلك الفترة</a:t>
            </a:r>
            <a:r>
              <a:rPr lang="ar-KW" sz="2400" dirty="0" smtClean="0">
                <a:solidFill>
                  <a:schemeClr val="tx2"/>
                </a:solidFill>
              </a:rPr>
              <a:t>.</a:t>
            </a:r>
            <a:endParaRPr lang="ar-KW" sz="2400" dirty="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4897470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تابع/ فترات </a:t>
            </a:r>
            <a:r>
              <a:rPr lang="ar-KW" sz="2800" b="1" u="sng" dirty="0">
                <a:solidFill>
                  <a:schemeClr val="tx2"/>
                </a:solidFill>
              </a:rPr>
              <a:t>حظـــر </a:t>
            </a:r>
            <a:r>
              <a:rPr lang="ar-KW" sz="2800" b="1" u="sng" dirty="0" smtClean="0">
                <a:solidFill>
                  <a:schemeClr val="tx2"/>
                </a:solidFill>
              </a:rPr>
              <a:t>التــــداول:</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7-2. </a:t>
            </a:r>
            <a:r>
              <a:rPr lang="ar-KW" sz="2800" b="1" dirty="0">
                <a:solidFill>
                  <a:schemeClr val="tx2"/>
                </a:solidFill>
              </a:rPr>
              <a:t>يجوز للشخص المطلع لدى الشركة المدرجة التداول على الأوراق المالية المصدرة عنها خلال فترات الحظر </a:t>
            </a:r>
            <a:r>
              <a:rPr lang="ar-KW" sz="2800" b="1" u="sng" dirty="0" smtClean="0">
                <a:solidFill>
                  <a:schemeClr val="tx2"/>
                </a:solidFill>
              </a:rPr>
              <a:t>بشرط </a:t>
            </a:r>
            <a:r>
              <a:rPr lang="ar-KW" sz="2800" b="1" u="sng" dirty="0">
                <a:solidFill>
                  <a:schemeClr val="tx2"/>
                </a:solidFill>
              </a:rPr>
              <a:t>الحصول على موافقة مسبقة من الهيئة</a:t>
            </a:r>
            <a:r>
              <a:rPr lang="ar-KW" sz="2800" b="1" dirty="0" smtClean="0">
                <a:solidFill>
                  <a:schemeClr val="tx2"/>
                </a:solidFill>
              </a:rPr>
              <a:t>.</a:t>
            </a: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884944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fontScale="85000" lnSpcReduction="20000"/>
          </a:bodyPr>
          <a:lstStyle/>
          <a:p>
            <a:pPr marL="0" lvl="0" indent="0" algn="r" rtl="1" fontAlgn="base">
              <a:spcBef>
                <a:spcPct val="0"/>
              </a:spcBef>
              <a:spcAft>
                <a:spcPts val="600"/>
              </a:spcAft>
              <a:buNone/>
            </a:pPr>
            <a:r>
              <a:rPr lang="ar-KW" sz="2800" b="1" u="sng" dirty="0" smtClean="0">
                <a:solidFill>
                  <a:schemeClr val="tx2"/>
                </a:solidFill>
              </a:rPr>
              <a:t>7. تابع/ فترات حظـــر التــــداول:</a:t>
            </a:r>
            <a:endParaRPr lang="en-US" sz="2800" b="1" u="sng" dirty="0" smtClean="0">
              <a:solidFill>
                <a:schemeClr val="tx2"/>
              </a:solidFill>
            </a:endParaRPr>
          </a:p>
          <a:p>
            <a:pPr marL="0" lvl="0" indent="0" algn="r" rtl="1" fontAlgn="base">
              <a:spcBef>
                <a:spcPct val="0"/>
              </a:spcBef>
              <a:spcAft>
                <a:spcPts val="600"/>
              </a:spcAft>
              <a:buNone/>
            </a:pPr>
            <a:endParaRPr lang="ar-KW" sz="2400" dirty="0" smtClean="0">
              <a:solidFill>
                <a:schemeClr val="tx2"/>
              </a:solidFill>
            </a:endParaRPr>
          </a:p>
          <a:p>
            <a:pPr marL="0" indent="0" algn="just" rtl="1" fontAlgn="base">
              <a:spcAft>
                <a:spcPct val="0"/>
              </a:spcAft>
              <a:buNone/>
            </a:pPr>
            <a:r>
              <a:rPr lang="ar-KW" sz="2800" b="1" dirty="0" smtClean="0">
                <a:solidFill>
                  <a:schemeClr val="tx2"/>
                </a:solidFill>
              </a:rPr>
              <a:t>7-3. </a:t>
            </a:r>
            <a:r>
              <a:rPr lang="ar-KW" sz="2800" b="1" dirty="0">
                <a:solidFill>
                  <a:schemeClr val="tx2"/>
                </a:solidFill>
              </a:rPr>
              <a:t>يجوز للشخص المطلع لدى الشركة المدرجة خلال فترات الحظر التعامل في الأوراق المالية المصدرة عن تلك الشركة في الحالات التالية</a:t>
            </a:r>
            <a:r>
              <a:rPr lang="ar-KW" sz="2800" b="1" dirty="0" smtClean="0">
                <a:solidFill>
                  <a:schemeClr val="tx2"/>
                </a:solidFill>
              </a:rPr>
              <a:t>: </a:t>
            </a:r>
          </a:p>
          <a:p>
            <a:pPr marL="0" indent="0" algn="just" rtl="1" fontAlgn="base">
              <a:spcAft>
                <a:spcPct val="0"/>
              </a:spcAft>
              <a:buNone/>
            </a:pPr>
            <a:endParaRPr lang="ar-KW" sz="1200" dirty="0" smtClean="0">
              <a:solidFill>
                <a:schemeClr val="tx2"/>
              </a:solidFill>
            </a:endParaRPr>
          </a:p>
          <a:p>
            <a:pPr algn="just" rtl="1" fontAlgn="base">
              <a:spcAft>
                <a:spcPct val="0"/>
              </a:spcAft>
              <a:buFontTx/>
              <a:buChar char="-"/>
            </a:pPr>
            <a:r>
              <a:rPr lang="ar-KW" sz="2400" dirty="0">
                <a:solidFill>
                  <a:schemeClr val="tx2"/>
                </a:solidFill>
              </a:rPr>
              <a:t>نقل الملكية نتيجة الإرث أو الوصية.</a:t>
            </a:r>
          </a:p>
          <a:p>
            <a:pPr algn="just" rtl="1" fontAlgn="base">
              <a:spcAft>
                <a:spcPct val="0"/>
              </a:spcAft>
              <a:buFontTx/>
              <a:buChar char="-"/>
            </a:pPr>
            <a:r>
              <a:rPr lang="ar-KW" sz="2400" dirty="0" smtClean="0">
                <a:solidFill>
                  <a:schemeClr val="tx2"/>
                </a:solidFill>
              </a:rPr>
              <a:t>نقل </a:t>
            </a:r>
            <a:r>
              <a:rPr lang="ar-KW" sz="2400" dirty="0">
                <a:solidFill>
                  <a:schemeClr val="tx2"/>
                </a:solidFill>
              </a:rPr>
              <a:t>الملكية تنفيذاً لحكم قضائي.</a:t>
            </a:r>
          </a:p>
          <a:p>
            <a:pPr algn="just" rtl="1" fontAlgn="base">
              <a:spcAft>
                <a:spcPct val="0"/>
              </a:spcAft>
              <a:buFontTx/>
              <a:buChar char="-"/>
            </a:pPr>
            <a:r>
              <a:rPr lang="ar-KW" sz="2400" dirty="0" smtClean="0">
                <a:solidFill>
                  <a:schemeClr val="tx2"/>
                </a:solidFill>
              </a:rPr>
              <a:t>نقل </a:t>
            </a:r>
            <a:r>
              <a:rPr lang="ar-KW" sz="2400" dirty="0">
                <a:solidFill>
                  <a:schemeClr val="tx2"/>
                </a:solidFill>
              </a:rPr>
              <a:t>الملكية من وإلى أو بين المحافظ المدارة من قبل الشركات المرخص لها، شريطة أن يكون النقل لصالح مالك الورقة الأصلي.</a:t>
            </a:r>
          </a:p>
          <a:p>
            <a:pPr algn="just" rtl="1" fontAlgn="base">
              <a:spcAft>
                <a:spcPct val="0"/>
              </a:spcAft>
              <a:buFontTx/>
              <a:buChar char="-"/>
            </a:pPr>
            <a:r>
              <a:rPr lang="ar-KW" sz="2400" dirty="0" smtClean="0">
                <a:solidFill>
                  <a:schemeClr val="tx2"/>
                </a:solidFill>
              </a:rPr>
              <a:t>نقل </a:t>
            </a:r>
            <a:r>
              <a:rPr lang="ar-KW" sz="2400" dirty="0">
                <a:solidFill>
                  <a:schemeClr val="tx2"/>
                </a:solidFill>
              </a:rPr>
              <a:t>الملكية بين الأقارب.</a:t>
            </a:r>
          </a:p>
          <a:p>
            <a:pPr algn="just" rtl="1" fontAlgn="base">
              <a:spcAft>
                <a:spcPct val="0"/>
              </a:spcAft>
              <a:buFontTx/>
              <a:buChar char="-"/>
            </a:pPr>
            <a:r>
              <a:rPr lang="ar-KW" sz="2400" dirty="0" smtClean="0">
                <a:solidFill>
                  <a:schemeClr val="tx2"/>
                </a:solidFill>
              </a:rPr>
              <a:t>الاكتتاب </a:t>
            </a:r>
            <a:r>
              <a:rPr lang="ar-KW" sz="2400" dirty="0">
                <a:solidFill>
                  <a:schemeClr val="tx2"/>
                </a:solidFill>
              </a:rPr>
              <a:t>في حقوق الأولوية للأوراق المالية.</a:t>
            </a:r>
          </a:p>
          <a:p>
            <a:pPr algn="just" rtl="1" fontAlgn="base">
              <a:spcAft>
                <a:spcPct val="0"/>
              </a:spcAft>
              <a:buFontTx/>
              <a:buChar char="-"/>
            </a:pPr>
            <a:r>
              <a:rPr lang="ar-KW" sz="2400" dirty="0" smtClean="0">
                <a:solidFill>
                  <a:schemeClr val="tx2"/>
                </a:solidFill>
              </a:rPr>
              <a:t>شراء </a:t>
            </a:r>
            <a:r>
              <a:rPr lang="ar-KW" sz="2400" dirty="0">
                <a:solidFill>
                  <a:schemeClr val="tx2"/>
                </a:solidFill>
              </a:rPr>
              <a:t>العدد اللازم من الأسهم لضمان عضوية مجلس الإدارة وفق عقد الشركة المعنية.</a:t>
            </a:r>
          </a:p>
          <a:p>
            <a:pPr algn="just" rtl="1" fontAlgn="base">
              <a:spcAft>
                <a:spcPct val="0"/>
              </a:spcAft>
              <a:buFontTx/>
              <a:buChar char="-"/>
            </a:pPr>
            <a:r>
              <a:rPr lang="ar-KW" sz="2400" dirty="0" smtClean="0">
                <a:solidFill>
                  <a:schemeClr val="tx2"/>
                </a:solidFill>
              </a:rPr>
              <a:t>نقل </a:t>
            </a:r>
            <a:r>
              <a:rPr lang="ar-KW" sz="2400" dirty="0">
                <a:solidFill>
                  <a:schemeClr val="tx2"/>
                </a:solidFill>
              </a:rPr>
              <a:t>الملكية سداداً لمديونية مؤسسة مالية.</a:t>
            </a:r>
          </a:p>
          <a:p>
            <a:pPr algn="just" rtl="1" fontAlgn="base">
              <a:spcAft>
                <a:spcPct val="0"/>
              </a:spcAft>
              <a:buFontTx/>
              <a:buChar char="-"/>
            </a:pPr>
            <a:r>
              <a:rPr lang="ar-KW" sz="2400" dirty="0" smtClean="0">
                <a:solidFill>
                  <a:schemeClr val="tx2"/>
                </a:solidFill>
              </a:rPr>
              <a:t>الدخول </a:t>
            </a:r>
            <a:r>
              <a:rPr lang="ar-KW" sz="2400" dirty="0">
                <a:solidFill>
                  <a:schemeClr val="tx2"/>
                </a:solidFill>
              </a:rPr>
              <a:t>في صفقة اندماج أو استحواذ.</a:t>
            </a: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74818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تابع/ فترات حظـــر التــــداول:</a:t>
            </a:r>
            <a:endParaRPr lang="en-US" sz="2800" b="1" u="sng" dirty="0" smtClean="0">
              <a:solidFill>
                <a:schemeClr val="tx2"/>
              </a:solidFill>
            </a:endParaRPr>
          </a:p>
          <a:p>
            <a:pPr marL="0" lvl="0" indent="0" algn="r" rtl="1" fontAlgn="base">
              <a:spcBef>
                <a:spcPct val="0"/>
              </a:spcBef>
              <a:spcAft>
                <a:spcPts val="600"/>
              </a:spcAft>
              <a:buNone/>
            </a:pPr>
            <a:endParaRPr lang="ar-KW" sz="2400" dirty="0" smtClean="0">
              <a:solidFill>
                <a:schemeClr val="tx2"/>
              </a:solidFill>
            </a:endParaRPr>
          </a:p>
          <a:p>
            <a:pPr marL="0" indent="0" algn="just" rtl="1" fontAlgn="base">
              <a:spcAft>
                <a:spcPct val="0"/>
              </a:spcAft>
              <a:buNone/>
            </a:pPr>
            <a:r>
              <a:rPr lang="ar-KW" sz="2800" b="1" dirty="0" smtClean="0">
                <a:solidFill>
                  <a:schemeClr val="tx2"/>
                </a:solidFill>
              </a:rPr>
              <a:t>7-4. </a:t>
            </a:r>
            <a:r>
              <a:rPr lang="ar-KW" sz="2800" b="1" dirty="0">
                <a:solidFill>
                  <a:schemeClr val="tx2"/>
                </a:solidFill>
              </a:rPr>
              <a:t>في غير فترات الحظر </a:t>
            </a:r>
            <a:r>
              <a:rPr lang="ar-KW" sz="2800" b="1" u="sng" dirty="0" smtClean="0">
                <a:solidFill>
                  <a:schemeClr val="tx2"/>
                </a:solidFill>
              </a:rPr>
              <a:t>يجوز </a:t>
            </a:r>
            <a:r>
              <a:rPr lang="ar-KW" sz="2800" b="1" u="sng" dirty="0">
                <a:solidFill>
                  <a:schemeClr val="tx2"/>
                </a:solidFill>
              </a:rPr>
              <a:t>للشخص المطلع</a:t>
            </a:r>
            <a:r>
              <a:rPr lang="ar-KW" sz="2800" b="1" dirty="0">
                <a:solidFill>
                  <a:schemeClr val="tx2"/>
                </a:solidFill>
              </a:rPr>
              <a:t> لدى الشركة المدرجة التداول بالأوراق المالية المصدرة عنها ما لم يكن لديه معلومات </a:t>
            </a:r>
            <a:r>
              <a:rPr lang="ar-KW" sz="2800" b="1" dirty="0" smtClean="0">
                <a:solidFill>
                  <a:schemeClr val="tx2"/>
                </a:solidFill>
              </a:rPr>
              <a:t>داخلية.</a:t>
            </a: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6026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7. تابع/ فترات حظـــر التــــداول:</a:t>
            </a:r>
            <a:endParaRPr lang="en-US" sz="2800" b="1" u="sng" dirty="0" smtClean="0">
              <a:solidFill>
                <a:schemeClr val="tx2"/>
              </a:solidFill>
            </a:endParaRPr>
          </a:p>
          <a:p>
            <a:pPr marL="0" lvl="0" indent="0" algn="r" rtl="1" fontAlgn="base">
              <a:spcBef>
                <a:spcPct val="0"/>
              </a:spcBef>
              <a:spcAft>
                <a:spcPts val="600"/>
              </a:spcAft>
              <a:buNone/>
            </a:pPr>
            <a:endParaRPr lang="ar-KW" sz="2400" dirty="0" smtClean="0">
              <a:solidFill>
                <a:schemeClr val="tx2"/>
              </a:solidFill>
            </a:endParaRPr>
          </a:p>
          <a:p>
            <a:pPr marL="0" indent="0" algn="just" rtl="1" fontAlgn="base">
              <a:spcAft>
                <a:spcPct val="0"/>
              </a:spcAft>
              <a:buNone/>
            </a:pPr>
            <a:r>
              <a:rPr lang="ar-KW" sz="2800" b="1" dirty="0" smtClean="0">
                <a:solidFill>
                  <a:schemeClr val="tx2"/>
                </a:solidFill>
              </a:rPr>
              <a:t>7-5</a:t>
            </a:r>
            <a:r>
              <a:rPr lang="ar-KW" sz="2800" b="1" dirty="0">
                <a:solidFill>
                  <a:schemeClr val="tx2"/>
                </a:solidFill>
              </a:rPr>
              <a:t>. في غير فترات الحظر </a:t>
            </a:r>
            <a:r>
              <a:rPr lang="ar-KW" sz="2800" b="1" dirty="0" smtClean="0">
                <a:solidFill>
                  <a:schemeClr val="tx2"/>
                </a:solidFill>
              </a:rPr>
              <a:t>ومع </a:t>
            </a:r>
            <a:r>
              <a:rPr lang="ar-KW" sz="2800" b="1" dirty="0">
                <a:solidFill>
                  <a:schemeClr val="tx2"/>
                </a:solidFill>
              </a:rPr>
              <a:t>مراعاة أحكام نسبة التداول المسموح بها للمسيطر على شركة مدرجة في البورصة الواردة في المادة (6-3) من (الفصل الثالث: الاستحواذ) من الكتاب التاسع (الاندماج والاستحواذ) من هذه اللائحة، </a:t>
            </a:r>
            <a:r>
              <a:rPr lang="ar-KW" sz="2800" b="1" u="sng" dirty="0">
                <a:solidFill>
                  <a:schemeClr val="tx2"/>
                </a:solidFill>
              </a:rPr>
              <a:t>يجوز للشخص المسيطر المطلع </a:t>
            </a:r>
            <a:r>
              <a:rPr lang="ar-KW" sz="2800" b="1" dirty="0">
                <a:solidFill>
                  <a:schemeClr val="tx2"/>
                </a:solidFill>
              </a:rPr>
              <a:t>لدى الشركة المدرجة التداول بالأوراق المالية المصدرة عنها ما لم يكن لديه معلومات داخلية. </a:t>
            </a: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9500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8. قائمة الأشخاص المطلعين:</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8-1. </a:t>
            </a:r>
            <a:r>
              <a:rPr lang="ar-KW" sz="2800" b="1" dirty="0">
                <a:solidFill>
                  <a:schemeClr val="tx2"/>
                </a:solidFill>
              </a:rPr>
              <a:t>يتعين على الشركة المدرجة إعداد قائمة بالأشخاص المطلعين لديها وفق الملحق رقم (5) </a:t>
            </a:r>
            <a:r>
              <a:rPr lang="ar-KW" sz="2800" b="1" dirty="0" smtClean="0">
                <a:solidFill>
                  <a:schemeClr val="tx2"/>
                </a:solidFill>
              </a:rPr>
              <a:t>من الكتاب العاشر " الإفصاح والشفافية" وعليها </a:t>
            </a:r>
            <a:r>
              <a:rPr lang="ar-KW" sz="2800" b="1" dirty="0">
                <a:solidFill>
                  <a:schemeClr val="tx2"/>
                </a:solidFill>
              </a:rPr>
              <a:t>تزويد الهيئة والبورصة بتلك </a:t>
            </a:r>
            <a:r>
              <a:rPr lang="ar-KW" sz="2800" b="1" dirty="0" smtClean="0">
                <a:solidFill>
                  <a:schemeClr val="tx2"/>
                </a:solidFill>
              </a:rPr>
              <a:t>القائمة. </a:t>
            </a:r>
            <a:endParaRPr lang="ar-KW" sz="2800" b="1" dirty="0">
              <a:solidFill>
                <a:schemeClr val="tx2"/>
              </a:solidFill>
            </a:endParaRPr>
          </a:p>
          <a:p>
            <a:pPr marL="0" indent="0" algn="just" rtl="1" fontAlgn="base">
              <a:spcAft>
                <a:spcPct val="0"/>
              </a:spcAft>
              <a:buNone/>
            </a:pP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0063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8. قائمة الأشخاص المطلعين:</a:t>
            </a:r>
            <a:endParaRPr lang="en-US" sz="2800" b="1" u="sng" dirty="0">
              <a:solidFill>
                <a:schemeClr val="tx2"/>
              </a:solidFill>
            </a:endParaRPr>
          </a:p>
          <a:p>
            <a:pPr marL="0" indent="0" algn="just" rtl="1" fontAlgn="base">
              <a:spcAft>
                <a:spcPct val="0"/>
              </a:spcAft>
              <a:buNone/>
            </a:pPr>
            <a:r>
              <a:rPr lang="ar-KW" sz="2800" b="1" dirty="0" smtClean="0">
                <a:solidFill>
                  <a:schemeClr val="tx2"/>
                </a:solidFill>
              </a:rPr>
              <a:t>8-2. تحتوي القائمة على بيان بالأشخاص </a:t>
            </a:r>
            <a:r>
              <a:rPr lang="ar-KW" sz="2800" b="1" dirty="0">
                <a:solidFill>
                  <a:schemeClr val="tx2"/>
                </a:solidFill>
              </a:rPr>
              <a:t>المطلعين لدى الشركة المدرجة على </a:t>
            </a:r>
            <a:r>
              <a:rPr lang="ar-KW" sz="2800" b="1" dirty="0" smtClean="0">
                <a:solidFill>
                  <a:schemeClr val="tx2"/>
                </a:solidFill>
              </a:rPr>
              <a:t>النحو</a:t>
            </a:r>
            <a:r>
              <a:rPr lang="ar-KW" sz="2800" b="1" dirty="0">
                <a:solidFill>
                  <a:schemeClr val="tx2"/>
                </a:solidFill>
              </a:rPr>
              <a:t> </a:t>
            </a:r>
            <a:r>
              <a:rPr lang="ar-KW" sz="2800" b="1" dirty="0" smtClean="0">
                <a:solidFill>
                  <a:schemeClr val="tx2"/>
                </a:solidFill>
              </a:rPr>
              <a:t>التالي:</a:t>
            </a:r>
            <a:endParaRPr lang="ar-KW" sz="2800" b="1" dirty="0">
              <a:solidFill>
                <a:schemeClr val="tx2"/>
              </a:solidFill>
            </a:endParaRPr>
          </a:p>
          <a:p>
            <a:pPr marL="0" indent="0" algn="just" rtl="1" fontAlgn="base">
              <a:spcAft>
                <a:spcPct val="0"/>
              </a:spcAft>
              <a:buNone/>
            </a:pPr>
            <a:endParaRPr lang="ar-KW" sz="1200" dirty="0" smtClean="0">
              <a:solidFill>
                <a:schemeClr val="tx2"/>
              </a:solidFill>
            </a:endParaRPr>
          </a:p>
          <a:p>
            <a:pPr algn="just" rtl="1" fontAlgn="base">
              <a:spcAft>
                <a:spcPct val="0"/>
              </a:spcAft>
              <a:buFontTx/>
              <a:buChar char="-"/>
            </a:pPr>
            <a:r>
              <a:rPr lang="ar-KW" sz="2400" dirty="0">
                <a:solidFill>
                  <a:schemeClr val="tx2"/>
                </a:solidFill>
              </a:rPr>
              <a:t>أعضاء مجلس الادارة والجهاز الاداري لدى الشركة المدرجة وشركاتها التابعة ولدى الشركة الأم ممن لديهم إمكانية الوصول إلى المعلومات </a:t>
            </a:r>
            <a:r>
              <a:rPr lang="ar-KW" sz="2400" dirty="0" smtClean="0">
                <a:solidFill>
                  <a:schemeClr val="tx2"/>
                </a:solidFill>
              </a:rPr>
              <a:t>الداخلية.</a:t>
            </a:r>
          </a:p>
          <a:p>
            <a:pPr algn="just" rtl="1" fontAlgn="base">
              <a:spcAft>
                <a:spcPct val="0"/>
              </a:spcAft>
              <a:buFontTx/>
              <a:buChar char="-"/>
            </a:pPr>
            <a:r>
              <a:rPr lang="ar-KW" sz="2400" dirty="0" smtClean="0">
                <a:solidFill>
                  <a:schemeClr val="tx2"/>
                </a:solidFill>
              </a:rPr>
              <a:t>أي </a:t>
            </a:r>
            <a:r>
              <a:rPr lang="ar-KW" sz="2400" dirty="0">
                <a:solidFill>
                  <a:schemeClr val="tx2"/>
                </a:solidFill>
              </a:rPr>
              <a:t>شخص أو جهة أخرى لديها اتصال مباشر معها وتكون لديها معلومات داخلية تتعلق بالشركة المدرجة </a:t>
            </a:r>
            <a:r>
              <a:rPr lang="ar-KW" sz="2400" dirty="0" smtClean="0">
                <a:solidFill>
                  <a:schemeClr val="tx2"/>
                </a:solidFill>
              </a:rPr>
              <a:t>وعملائها.</a:t>
            </a:r>
            <a:endParaRPr lang="ar-KW" sz="2400" dirty="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78496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8. قائمة الأشخاص المطلعين:</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8-3. يجب على الشركة المدرجة تحديث قائمة الأشخاص المطلعين، وتزويد الهيئة والبورصة بتلك القائمة المحدثة، فور حدوث التالي:</a:t>
            </a:r>
          </a:p>
          <a:p>
            <a:pPr marL="0" indent="0" algn="just" rtl="1" fontAlgn="base">
              <a:spcAft>
                <a:spcPct val="0"/>
              </a:spcAft>
              <a:buNone/>
            </a:pPr>
            <a:endParaRPr lang="ar-KW" sz="1200" dirty="0" smtClean="0">
              <a:solidFill>
                <a:schemeClr val="tx2"/>
              </a:solidFill>
            </a:endParaRPr>
          </a:p>
          <a:p>
            <a:pPr algn="just" rtl="1" fontAlgn="base">
              <a:spcAft>
                <a:spcPct val="0"/>
              </a:spcAft>
              <a:buFontTx/>
              <a:buChar char="-"/>
            </a:pPr>
            <a:r>
              <a:rPr lang="ar-KW" sz="2400" dirty="0">
                <a:solidFill>
                  <a:schemeClr val="tx2"/>
                </a:solidFill>
              </a:rPr>
              <a:t>عندما يطرأ تغيير في سبب ورود شخص موجود في القائمة. </a:t>
            </a:r>
          </a:p>
          <a:p>
            <a:pPr algn="just" rtl="1" fontAlgn="base">
              <a:spcAft>
                <a:spcPct val="0"/>
              </a:spcAft>
              <a:buFontTx/>
              <a:buChar char="-"/>
            </a:pPr>
            <a:r>
              <a:rPr lang="ar-KW" sz="2400" dirty="0" smtClean="0">
                <a:solidFill>
                  <a:schemeClr val="tx2"/>
                </a:solidFill>
              </a:rPr>
              <a:t>عندما </a:t>
            </a:r>
            <a:r>
              <a:rPr lang="ar-KW" sz="2400" dirty="0">
                <a:solidFill>
                  <a:schemeClr val="tx2"/>
                </a:solidFill>
              </a:rPr>
              <a:t>يصبح شخص غير وارد في القائمة شخصاً مطلعاً.</a:t>
            </a:r>
          </a:p>
          <a:p>
            <a:pPr algn="just" rtl="1" fontAlgn="base">
              <a:spcAft>
                <a:spcPct val="0"/>
              </a:spcAft>
              <a:buFontTx/>
              <a:buChar char="-"/>
            </a:pPr>
            <a:r>
              <a:rPr lang="ar-KW" sz="2400" dirty="0" smtClean="0">
                <a:solidFill>
                  <a:schemeClr val="tx2"/>
                </a:solidFill>
              </a:rPr>
              <a:t>عندما </a:t>
            </a:r>
            <a:r>
              <a:rPr lang="ar-KW" sz="2400" dirty="0">
                <a:solidFill>
                  <a:schemeClr val="tx2"/>
                </a:solidFill>
              </a:rPr>
              <a:t>تنتفي صفة الشخص المطلع عن شخص وارد في القائمة.</a:t>
            </a: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00845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9. </a:t>
            </a:r>
            <a:r>
              <a:rPr lang="ar-KW" sz="2800" b="1" u="sng" dirty="0">
                <a:solidFill>
                  <a:schemeClr val="tx2"/>
                </a:solidFill>
              </a:rPr>
              <a:t>إفصاح الشخص المطلع لدى الشركة المدرجة:</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9-1. </a:t>
            </a:r>
            <a:r>
              <a:rPr lang="ar-KW" sz="2800" b="1" dirty="0">
                <a:solidFill>
                  <a:schemeClr val="tx2"/>
                </a:solidFill>
              </a:rPr>
              <a:t>يلتزم الشخص المطلع لدى الشركة المدرجة فور استلام مهامه بالإفصاح لدى الهيئة والبورصة والشركة عن جميع الأسهم التي يمتلكها في الشركات المدرجة في البورصـــــة، هو وأولاده القصــــــر المشــمــولون بولايـتــه، وذلـــك وفــق الملـحــــق رقم (6)  من </a:t>
            </a:r>
            <a:r>
              <a:rPr lang="ar-KW" sz="2800" b="1" dirty="0" smtClean="0">
                <a:solidFill>
                  <a:schemeClr val="tx2"/>
                </a:solidFill>
              </a:rPr>
              <a:t>الكتاب العاشر "الإفصاح والشفافية".</a:t>
            </a:r>
          </a:p>
          <a:p>
            <a:pPr marL="0" indent="0" algn="just" rtl="1" fontAlgn="base">
              <a:spcAft>
                <a:spcPct val="0"/>
              </a:spcAft>
              <a:buNone/>
            </a:pP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173135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الورشة</a:t>
            </a:r>
            <a:endParaRPr lang="en-US" dirty="0">
              <a:solidFill>
                <a:schemeClr val="tx2"/>
              </a:solidFill>
            </a:endParaRPr>
          </a:p>
        </p:txBody>
      </p:sp>
      <p:sp>
        <p:nvSpPr>
          <p:cNvPr id="3" name="Content Placeholder 2"/>
          <p:cNvSpPr>
            <a:spLocks noGrp="1"/>
          </p:cNvSpPr>
          <p:nvPr>
            <p:ph idx="1"/>
          </p:nvPr>
        </p:nvSpPr>
        <p:spPr>
          <a:xfrm>
            <a:off x="-108520" y="1556792"/>
            <a:ext cx="8642920" cy="4448493"/>
          </a:xfrm>
        </p:spPr>
        <p:txBody>
          <a:bodyPr>
            <a:normAutofit fontScale="85000" lnSpcReduction="20000"/>
          </a:bodyPr>
          <a:lstStyle/>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مقدمة</a:t>
            </a:r>
            <a:endParaRPr lang="ar-KW" sz="2800" b="1" dirty="0">
              <a:solidFill>
                <a:schemeClr val="tx2"/>
              </a:solidFill>
              <a:latin typeface="Calibri" pitchFamily="34" charset="0"/>
            </a:endParaRPr>
          </a:p>
          <a:p>
            <a:pPr algn="r" rtl="1" fontAlgn="base">
              <a:spcBef>
                <a:spcPct val="0"/>
              </a:spcBef>
              <a:spcAft>
                <a:spcPts val="600"/>
              </a:spcAft>
              <a:buFont typeface="+mj-lt"/>
              <a:buAutoNum type="arabicPeriod"/>
            </a:pPr>
            <a:r>
              <a:rPr lang="ar-KW" sz="2800" b="1" dirty="0">
                <a:solidFill>
                  <a:schemeClr val="tx2"/>
                </a:solidFill>
                <a:latin typeface="Calibri" pitchFamily="34" charset="0"/>
              </a:rPr>
              <a:t>التشريع الساري الذي يتناول تنظيم التعامل في الأوراق المالية للأشخاص المطلعين </a:t>
            </a:r>
            <a:r>
              <a:rPr lang="ar-KW" sz="2800" b="1" dirty="0" smtClean="0">
                <a:solidFill>
                  <a:schemeClr val="tx2"/>
                </a:solidFill>
                <a:latin typeface="Calibri" pitchFamily="34" charset="0"/>
              </a:rPr>
              <a:t>وينظمه</a:t>
            </a:r>
            <a:endParaRPr lang="ar-KW" sz="2800" b="1" dirty="0">
              <a:solidFill>
                <a:schemeClr val="tx2"/>
              </a:solidFill>
              <a:latin typeface="Calibri" pitchFamily="34" charset="0"/>
            </a:endParaRPr>
          </a:p>
          <a:p>
            <a:pPr algn="r" rtl="1" fontAlgn="base">
              <a:spcBef>
                <a:spcPct val="0"/>
              </a:spcBef>
              <a:spcAft>
                <a:spcPts val="600"/>
              </a:spcAft>
              <a:buFont typeface="+mj-lt"/>
              <a:buAutoNum type="arabicPeriod"/>
            </a:pPr>
            <a:r>
              <a:rPr lang="ar-KW" sz="2800" b="1" dirty="0">
                <a:solidFill>
                  <a:schemeClr val="tx2"/>
                </a:solidFill>
                <a:latin typeface="Calibri" pitchFamily="34" charset="0"/>
              </a:rPr>
              <a:t>من هو الشخص المطلع؟ وما هي المعلومات الداخلية؟ </a:t>
            </a:r>
            <a:r>
              <a:rPr lang="ar-KW" sz="2800" b="1" dirty="0" smtClean="0">
                <a:solidFill>
                  <a:schemeClr val="tx2"/>
                </a:solidFill>
                <a:latin typeface="Calibri" pitchFamily="34" charset="0"/>
              </a:rPr>
              <a:t>.</a:t>
            </a:r>
          </a:p>
          <a:p>
            <a:pPr algn="r" rtl="1" fontAlgn="base">
              <a:spcBef>
                <a:spcPct val="0"/>
              </a:spcBef>
              <a:spcAft>
                <a:spcPts val="600"/>
              </a:spcAft>
              <a:buFont typeface="+mj-lt"/>
              <a:buAutoNum type="arabicPeriod"/>
            </a:pPr>
            <a:r>
              <a:rPr lang="ar-KW" sz="2800" b="1" dirty="0" smtClean="0">
                <a:solidFill>
                  <a:schemeClr val="tx2"/>
                </a:solidFill>
                <a:latin typeface="Calibri" pitchFamily="34" charset="0"/>
              </a:rPr>
              <a:t>نطاق التطبيق</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مسؤوليات الشركة المدرجة</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مسؤوليات الشخص المطلع</a:t>
            </a:r>
          </a:p>
          <a:p>
            <a:pPr lvl="0" algn="r" rtl="1" fontAlgn="base">
              <a:spcBef>
                <a:spcPct val="0"/>
              </a:spcBef>
              <a:spcAft>
                <a:spcPts val="600"/>
              </a:spcAft>
              <a:buFont typeface="+mj-lt"/>
              <a:buAutoNum type="arabicPeriod"/>
            </a:pPr>
            <a:r>
              <a:rPr lang="ar-KW" sz="2800" b="1" dirty="0">
                <a:solidFill>
                  <a:schemeClr val="tx2"/>
                </a:solidFill>
                <a:latin typeface="Calibri" pitchFamily="34" charset="0"/>
              </a:rPr>
              <a:t>فترات حظر </a:t>
            </a:r>
            <a:r>
              <a:rPr lang="ar-KW" sz="2800" b="1" dirty="0" smtClean="0">
                <a:solidFill>
                  <a:schemeClr val="tx2"/>
                </a:solidFill>
                <a:latin typeface="Calibri" pitchFamily="34" charset="0"/>
              </a:rPr>
              <a:t>التداول</a:t>
            </a:r>
          </a:p>
          <a:p>
            <a:pPr lvl="0" algn="r" rtl="1" fontAlgn="base">
              <a:spcBef>
                <a:spcPct val="0"/>
              </a:spcBef>
              <a:spcAft>
                <a:spcPts val="600"/>
              </a:spcAft>
              <a:buFont typeface="+mj-lt"/>
              <a:buAutoNum type="arabicPeriod"/>
            </a:pPr>
            <a:r>
              <a:rPr lang="ar-KW" sz="2800" b="1" dirty="0">
                <a:solidFill>
                  <a:schemeClr val="tx2"/>
                </a:solidFill>
                <a:latin typeface="Calibri" pitchFamily="34" charset="0"/>
              </a:rPr>
              <a:t> قائمة الأشخاص </a:t>
            </a:r>
            <a:r>
              <a:rPr lang="ar-KW" sz="2800" b="1" dirty="0" smtClean="0">
                <a:solidFill>
                  <a:schemeClr val="tx2"/>
                </a:solidFill>
                <a:latin typeface="Calibri" pitchFamily="34" charset="0"/>
              </a:rPr>
              <a:t>المطلعين</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إفصاح الشخص المطلع لدى الشركة المدرجة</a:t>
            </a:r>
          </a:p>
          <a:p>
            <a:pPr lvl="0" algn="r" rtl="1" fontAlgn="base">
              <a:spcBef>
                <a:spcPct val="0"/>
              </a:spcBef>
              <a:spcAft>
                <a:spcPts val="600"/>
              </a:spcAft>
              <a:buFont typeface="+mj-lt"/>
              <a:buAutoNum type="arabicPeriod"/>
            </a:pPr>
            <a:r>
              <a:rPr lang="ar-KW" sz="2800" b="1" dirty="0" smtClean="0">
                <a:solidFill>
                  <a:schemeClr val="tx2"/>
                </a:solidFill>
                <a:latin typeface="Calibri" pitchFamily="34" charset="0"/>
              </a:rPr>
              <a:t>عدم الالتزام</a:t>
            </a:r>
            <a:endParaRPr lang="ar-KW" sz="2800" b="1" dirty="0">
              <a:solidFill>
                <a:schemeClr val="tx2"/>
              </a:solidFill>
              <a:latin typeface="Calibri" pitchFamily="34" charset="0"/>
            </a:endParaRPr>
          </a:p>
          <a:p>
            <a:pPr lvl="0" algn="r" rtl="1" fontAlgn="base">
              <a:spcBef>
                <a:spcPct val="0"/>
              </a:spcBef>
              <a:spcAft>
                <a:spcPts val="600"/>
              </a:spcAft>
              <a:buFont typeface="+mj-lt"/>
              <a:buAutoNum type="arabicPeriod"/>
            </a:pPr>
            <a:endParaRPr lang="ar-KW" sz="2800" b="1" dirty="0" smtClean="0">
              <a:solidFill>
                <a:schemeClr val="tx2"/>
              </a:solidFill>
              <a:latin typeface="Calibri" pitchFamily="34" charset="0"/>
            </a:endParaRPr>
          </a:p>
          <a:p>
            <a:pPr marL="0" lvl="0" indent="0" algn="r" rtl="1" fontAlgn="base">
              <a:spcBef>
                <a:spcPct val="0"/>
              </a:spcBef>
              <a:spcAft>
                <a:spcPts val="600"/>
              </a:spcAft>
              <a:buNone/>
            </a:pPr>
            <a:endParaRPr lang="ar-KW" sz="2800" b="1" dirty="0" smtClean="0">
              <a:solidFill>
                <a:schemeClr val="tx2"/>
              </a:solidFill>
              <a:latin typeface="Calibri" pitchFamily="34" charset="0"/>
            </a:endParaRPr>
          </a:p>
          <a:p>
            <a:pPr marL="0" lvl="0" indent="0" algn="r" rtl="1" fontAlgn="base">
              <a:spcBef>
                <a:spcPct val="0"/>
              </a:spcBef>
              <a:spcAft>
                <a:spcPts val="600"/>
              </a:spcAft>
              <a:buNone/>
            </a:pPr>
            <a:endParaRPr lang="ar-KW" sz="40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639293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9. </a:t>
            </a:r>
            <a:r>
              <a:rPr lang="ar-KW" sz="2800" b="1" u="sng" dirty="0">
                <a:solidFill>
                  <a:schemeClr val="tx2"/>
                </a:solidFill>
              </a:rPr>
              <a:t>إفصاح الشخص المطلع لدى الشركة المدرجة:</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9-2. </a:t>
            </a:r>
            <a:r>
              <a:rPr lang="ar-KW" sz="2800" b="1" dirty="0">
                <a:solidFill>
                  <a:schemeClr val="tx2"/>
                </a:solidFill>
              </a:rPr>
              <a:t>يلتزم الشخص المطلع لدى الشركة المدرجة بالإفصاح عن </a:t>
            </a:r>
            <a:r>
              <a:rPr lang="ar-KW" sz="2800" b="1" u="sng" dirty="0">
                <a:solidFill>
                  <a:schemeClr val="tx2"/>
                </a:solidFill>
              </a:rPr>
              <a:t>نيته ببيع أو شراء الأوراق المالية</a:t>
            </a:r>
            <a:r>
              <a:rPr lang="ar-KW" sz="2800" b="1" dirty="0">
                <a:solidFill>
                  <a:schemeClr val="tx2"/>
                </a:solidFill>
              </a:rPr>
              <a:t> للشركة المدرجة، أو الشركة الأم، أو أي شركة تابعة، في حال كانت تلك الشركات مدرجة في البورصة، وذلك إلى </a:t>
            </a:r>
            <a:r>
              <a:rPr lang="ar-KW" sz="2800" b="1" u="sng" dirty="0">
                <a:solidFill>
                  <a:schemeClr val="tx2"/>
                </a:solidFill>
              </a:rPr>
              <a:t>مسؤول المطابقة والالتزام </a:t>
            </a:r>
            <a:r>
              <a:rPr lang="ar-KW" sz="2800" b="1" dirty="0">
                <a:solidFill>
                  <a:schemeClr val="tx2"/>
                </a:solidFill>
              </a:rPr>
              <a:t>لدى هذه الشركة المدرجة قبل </a:t>
            </a:r>
            <a:r>
              <a:rPr lang="ar-KW" sz="2800" b="1" dirty="0" smtClean="0">
                <a:solidFill>
                  <a:schemeClr val="tx2"/>
                </a:solidFill>
              </a:rPr>
              <a:t>إتمام </a:t>
            </a:r>
            <a:r>
              <a:rPr lang="ar-KW" sz="2800" b="1" dirty="0">
                <a:solidFill>
                  <a:schemeClr val="tx2"/>
                </a:solidFill>
              </a:rPr>
              <a:t>تلك </a:t>
            </a:r>
            <a:r>
              <a:rPr lang="ar-KW" sz="2800" b="1" dirty="0" smtClean="0">
                <a:solidFill>
                  <a:schemeClr val="tx2"/>
                </a:solidFill>
              </a:rPr>
              <a:t>العمليات.</a:t>
            </a:r>
            <a:endParaRPr lang="ar-KW" sz="1200" dirty="0" smtClean="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2606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9. </a:t>
            </a:r>
            <a:r>
              <a:rPr lang="ar-KW" sz="2800" b="1" u="sng" dirty="0">
                <a:solidFill>
                  <a:schemeClr val="tx2"/>
                </a:solidFill>
              </a:rPr>
              <a:t>إفصاح الشخص المطلع لدى الشركة المدرجة:</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9-3. </a:t>
            </a:r>
            <a:r>
              <a:rPr lang="ar-KW" sz="2800" b="1" dirty="0">
                <a:solidFill>
                  <a:schemeClr val="tx2"/>
                </a:solidFill>
              </a:rPr>
              <a:t>يلتزم الشخص المطلع لدى الشركة المدرجة بالإفصاح لدى الهيئة والبورصة والشركة المدرجة عن أي عملية بيع أو شراء قام بها على الأوراق المالية لهذه الشركة المدرجة، أو الشركة الأم، وذلك فور إتمام تلك العملية وفق الملحق رقم (7) من الكتاب العاشر "الإفصاح والشفافية</a:t>
            </a:r>
            <a:r>
              <a:rPr lang="ar-KW" sz="2800" b="1" dirty="0" smtClean="0">
                <a:solidFill>
                  <a:schemeClr val="tx2"/>
                </a:solidFill>
              </a:rPr>
              <a:t>".</a:t>
            </a:r>
            <a:endParaRPr lang="ar-KW" sz="2800" b="1" dirty="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467346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556792"/>
            <a:ext cx="8138864" cy="4525963"/>
          </a:xfrm>
        </p:spPr>
        <p:txBody>
          <a:bodyPr>
            <a:normAutofit fontScale="92500" lnSpcReduction="10000"/>
          </a:bodyPr>
          <a:lstStyle/>
          <a:p>
            <a:pPr marL="0" lvl="0" indent="0" algn="r" rtl="1" fontAlgn="base">
              <a:spcBef>
                <a:spcPct val="0"/>
              </a:spcBef>
              <a:spcAft>
                <a:spcPts val="600"/>
              </a:spcAft>
              <a:buNone/>
            </a:pPr>
            <a:r>
              <a:rPr lang="ar-KW" sz="2800" b="1" u="sng" dirty="0" smtClean="0">
                <a:solidFill>
                  <a:schemeClr val="tx2"/>
                </a:solidFill>
              </a:rPr>
              <a:t>9- </a:t>
            </a:r>
            <a:r>
              <a:rPr lang="ar-KW" sz="2800" b="1" u="sng" dirty="0">
                <a:solidFill>
                  <a:schemeClr val="tx2"/>
                </a:solidFill>
              </a:rPr>
              <a:t>إفصاح الشخص المطلع لدى الشركة المدرجة :</a:t>
            </a:r>
            <a:endParaRPr lang="en-US" sz="2800" b="1" u="sng" dirty="0">
              <a:solidFill>
                <a:schemeClr val="tx2"/>
              </a:solidFill>
            </a:endParaRPr>
          </a:p>
          <a:p>
            <a:pPr marL="0" lvl="0" indent="0" algn="r" rtl="1" fontAlgn="base">
              <a:spcBef>
                <a:spcPct val="0"/>
              </a:spcBef>
              <a:spcAft>
                <a:spcPts val="600"/>
              </a:spcAft>
              <a:buNone/>
            </a:pPr>
            <a:endParaRPr lang="ar-KW" sz="2400" dirty="0">
              <a:solidFill>
                <a:schemeClr val="tx2"/>
              </a:solidFill>
            </a:endParaRPr>
          </a:p>
          <a:p>
            <a:pPr marL="0" indent="0" algn="just" rtl="1" fontAlgn="base">
              <a:spcAft>
                <a:spcPct val="0"/>
              </a:spcAft>
              <a:buNone/>
            </a:pPr>
            <a:r>
              <a:rPr lang="ar-KW" sz="2800" b="1" dirty="0" smtClean="0">
                <a:solidFill>
                  <a:schemeClr val="tx2"/>
                </a:solidFill>
              </a:rPr>
              <a:t>9-4. </a:t>
            </a:r>
            <a:r>
              <a:rPr lang="ar-KW" sz="2800" b="1" dirty="0">
                <a:solidFill>
                  <a:schemeClr val="tx2"/>
                </a:solidFill>
              </a:rPr>
              <a:t>تعد في حكم تداولات المطلع لدى الشركة المدرجة الحالات التالية:</a:t>
            </a:r>
            <a:endParaRPr lang="ar-KW" sz="2800" b="1" dirty="0" smtClean="0">
              <a:solidFill>
                <a:schemeClr val="tx2"/>
              </a:solidFill>
            </a:endParaRPr>
          </a:p>
          <a:p>
            <a:pPr marL="0" indent="0" algn="just" rtl="1" fontAlgn="base">
              <a:spcAft>
                <a:spcPct val="0"/>
              </a:spcAft>
              <a:buNone/>
            </a:pPr>
            <a:endParaRPr lang="ar-KW" sz="1200" dirty="0" smtClean="0">
              <a:solidFill>
                <a:schemeClr val="tx2"/>
              </a:solidFill>
            </a:endParaRPr>
          </a:p>
          <a:p>
            <a:pPr algn="just" rtl="1" fontAlgn="base">
              <a:spcAft>
                <a:spcPct val="0"/>
              </a:spcAft>
              <a:buFontTx/>
              <a:buChar char="-"/>
            </a:pPr>
            <a:r>
              <a:rPr lang="ar-KW" sz="2400" dirty="0">
                <a:solidFill>
                  <a:schemeClr val="tx2"/>
                </a:solidFill>
              </a:rPr>
              <a:t>إذا كان الشخص المطلع لدى الشركة المدرجة قام بالتداول في الأوراق المالية المصدرة عنها بصفته وكيلاً أو وصياًّ أو قيماً.</a:t>
            </a:r>
          </a:p>
          <a:p>
            <a:pPr algn="just" rtl="1" fontAlgn="base">
              <a:spcAft>
                <a:spcPct val="0"/>
              </a:spcAft>
              <a:buFontTx/>
              <a:buChar char="-"/>
            </a:pPr>
            <a:r>
              <a:rPr lang="ar-KW" sz="2400" dirty="0" smtClean="0">
                <a:solidFill>
                  <a:schemeClr val="tx2"/>
                </a:solidFill>
              </a:rPr>
              <a:t>أي </a:t>
            </a:r>
            <a:r>
              <a:rPr lang="ar-KW" sz="2400" dirty="0">
                <a:solidFill>
                  <a:schemeClr val="tx2"/>
                </a:solidFill>
              </a:rPr>
              <a:t>شخص اعتباري، يمتلك به شخص مطلع لدى الشركة المدرجة وأولاده القصر المشمولون بولايته نسبة تصل إلى 50 % أو أكثر من رأس مال هذا الشخص الاعتباري، سواء بشكل مباشر أو غير مباشر، أو يتحكم في ممارسة أكثر من 50 % من حقوق التصويت في أي جمعية عامة لذلك الشخص الاعتباري، وقام بالتداول في الأوراق المالية المصدرة عنها. </a:t>
            </a:r>
          </a:p>
          <a:p>
            <a:pPr algn="just" rtl="1" fontAlgn="base">
              <a:spcAft>
                <a:spcPct val="0"/>
              </a:spcAft>
              <a:buFontTx/>
              <a:buChar char="-"/>
            </a:pPr>
            <a:r>
              <a:rPr lang="ar-KW" sz="2400" dirty="0" smtClean="0">
                <a:solidFill>
                  <a:schemeClr val="tx2"/>
                </a:solidFill>
              </a:rPr>
              <a:t>أي </a:t>
            </a:r>
            <a:r>
              <a:rPr lang="ar-KW" sz="2400" dirty="0">
                <a:solidFill>
                  <a:schemeClr val="tx2"/>
                </a:solidFill>
              </a:rPr>
              <a:t>شخص اعتباري قام بالتداول في الأوراق المالية للشركة المدرجة ويكون أحد موظفيه يشغل عضوية مجلس الإدارة لدى تلك الشركة المدرجة.</a:t>
            </a:r>
          </a:p>
          <a:p>
            <a:pPr marL="0" indent="0" algn="just" rtl="1" fontAlgn="base">
              <a:spcAft>
                <a:spcPct val="0"/>
              </a:spcAft>
              <a:buNone/>
            </a:pPr>
            <a:endParaRPr lang="ar-KW" sz="2400" dirty="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22</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4285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3" name="Content Placeholder 2"/>
          <p:cNvSpPr>
            <a:spLocks noGrp="1"/>
          </p:cNvSpPr>
          <p:nvPr>
            <p:ph idx="1"/>
          </p:nvPr>
        </p:nvSpPr>
        <p:spPr>
          <a:xfrm>
            <a:off x="533400" y="1556792"/>
            <a:ext cx="8001000" cy="4665826"/>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10- </a:t>
            </a:r>
            <a:r>
              <a:rPr lang="ar-KW" sz="2800" b="1" u="sng" dirty="0">
                <a:solidFill>
                  <a:schemeClr val="tx2"/>
                </a:solidFill>
              </a:rPr>
              <a:t>عدم </a:t>
            </a:r>
            <a:r>
              <a:rPr lang="ar-KW" sz="2800" b="1" u="sng" dirty="0" smtClean="0">
                <a:solidFill>
                  <a:schemeClr val="tx2"/>
                </a:solidFill>
              </a:rPr>
              <a:t>الالتزام:</a:t>
            </a:r>
            <a:endParaRPr lang="en-US" sz="2800" b="1" u="sng" dirty="0">
              <a:solidFill>
                <a:schemeClr val="tx2"/>
              </a:solidFill>
            </a:endParaRPr>
          </a:p>
          <a:p>
            <a:pPr marL="0" lvl="0" indent="0" algn="just" rtl="1" fontAlgn="base">
              <a:lnSpc>
                <a:spcPct val="115000"/>
              </a:lnSpc>
              <a:spcBef>
                <a:spcPts val="0"/>
              </a:spcBef>
              <a:buNone/>
            </a:pPr>
            <a:endParaRPr lang="ar-KW" sz="2800" dirty="0">
              <a:solidFill>
                <a:schemeClr val="tx2"/>
              </a:solidFill>
              <a:ea typeface="Calibri"/>
            </a:endParaRPr>
          </a:p>
          <a:p>
            <a:pPr algn="just" rtl="1" fontAlgn="base">
              <a:spcAft>
                <a:spcPct val="0"/>
              </a:spcAft>
            </a:pPr>
            <a:r>
              <a:rPr lang="ar-KW" sz="2400" dirty="0">
                <a:solidFill>
                  <a:schemeClr val="tx2"/>
                </a:solidFill>
              </a:rPr>
              <a:t>إن عدم </a:t>
            </a:r>
            <a:r>
              <a:rPr lang="ar-KW" sz="2400" dirty="0" smtClean="0">
                <a:solidFill>
                  <a:schemeClr val="tx2"/>
                </a:solidFill>
              </a:rPr>
              <a:t>الالتزام بأحكام </a:t>
            </a:r>
            <a:r>
              <a:rPr lang="ar-KW" sz="2400" dirty="0">
                <a:solidFill>
                  <a:schemeClr val="tx2"/>
                </a:solidFill>
              </a:rPr>
              <a:t>الفصل الثالث "تنظيم التعامل في الأوراق المالية للأشخاص </a:t>
            </a:r>
            <a:r>
              <a:rPr lang="ar-KW" sz="2400" dirty="0" smtClean="0">
                <a:solidFill>
                  <a:schemeClr val="tx2"/>
                </a:solidFill>
              </a:rPr>
              <a:t>المطلعين" من الكتاب العاشر "الإفصاح والشفافية" من اللائحة التنفيذية لقانون الهيئة من </a:t>
            </a:r>
            <a:r>
              <a:rPr lang="ar-KW" sz="2400" dirty="0">
                <a:solidFill>
                  <a:schemeClr val="tx2"/>
                </a:solidFill>
              </a:rPr>
              <a:t>شأنه أن </a:t>
            </a:r>
            <a:r>
              <a:rPr lang="ar-KW" sz="2400" dirty="0" smtClean="0">
                <a:solidFill>
                  <a:schemeClr val="tx2"/>
                </a:solidFill>
              </a:rPr>
              <a:t>يعرض المخالف </a:t>
            </a:r>
            <a:r>
              <a:rPr lang="ar-KW" sz="2400" dirty="0">
                <a:solidFill>
                  <a:schemeClr val="tx2"/>
                </a:solidFill>
              </a:rPr>
              <a:t>للمساءلة التأديبية والجنائية وفقاً </a:t>
            </a:r>
            <a:r>
              <a:rPr lang="ar-KW" sz="2400" dirty="0" smtClean="0">
                <a:solidFill>
                  <a:schemeClr val="tx2"/>
                </a:solidFill>
              </a:rPr>
              <a:t>لأحكام القانون رقم 7 لسنة 2010 بشأن إنشاء هيئة أسواق المال وتنظيم نشاط الأوراق المالية ولائحته التنفيذية وتعديلاتهما.</a:t>
            </a:r>
            <a:endParaRPr lang="ar-KW" sz="2400" dirty="0">
              <a:solidFill>
                <a:schemeClr val="tx2"/>
              </a:solidFill>
            </a:endParaRPr>
          </a:p>
          <a:p>
            <a:pPr marL="0" lvl="0" indent="0" algn="just" rtl="1" fontAlgn="base">
              <a:lnSpc>
                <a:spcPct val="115000"/>
              </a:lnSpc>
              <a:spcBef>
                <a:spcPts val="0"/>
              </a:spcBef>
              <a:buNone/>
            </a:pPr>
            <a:endParaRPr lang="ar-KW" sz="2800" dirty="0">
              <a:solidFill>
                <a:schemeClr val="tx2"/>
              </a:solidFill>
              <a:ea typeface="Calibri"/>
            </a:endParaRPr>
          </a:p>
          <a:p>
            <a:pPr marL="0" indent="0" algn="just" rtl="1" fontAlgn="base">
              <a:spcAft>
                <a:spcPct val="0"/>
              </a:spcAft>
              <a:buNone/>
            </a:pPr>
            <a:endParaRPr lang="ar-KW" sz="2400" dirty="0">
              <a:solidFill>
                <a:schemeClr val="tx2"/>
              </a:solidFill>
            </a:endParaRPr>
          </a:p>
          <a:p>
            <a:pPr marL="0" indent="0" algn="just" rtl="1" fontAlgn="base">
              <a:spcAft>
                <a:spcPct val="0"/>
              </a:spcAft>
              <a:buNone/>
            </a:pPr>
            <a:endParaRPr lang="ar-KW" sz="24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23</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90107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5"/>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3"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59571" y="274638"/>
            <a:ext cx="5876925" cy="1143000"/>
          </a:xfrm>
        </p:spPr>
        <p:txBody>
          <a:bodyPr>
            <a:normAutofit/>
          </a:bodyPr>
          <a:lstStyle/>
          <a:p>
            <a:pPr algn="r" rtl="1"/>
            <a:r>
              <a:rPr lang="ar-KW" sz="3200" b="1" dirty="0">
                <a:solidFill>
                  <a:srgbClr val="1F497D"/>
                </a:solidFill>
                <a:cs typeface="Times New Roman"/>
              </a:rPr>
              <a:t> </a:t>
            </a:r>
            <a:r>
              <a:rPr lang="ar-KW" sz="2400" b="1" dirty="0">
                <a:solidFill>
                  <a:srgbClr val="1F497D"/>
                </a:solidFill>
                <a:cs typeface="Times New Roman"/>
              </a:rPr>
              <a:t>تنظيم التعامل في الأوراق المالية للأشخاص المطلعين</a:t>
            </a:r>
            <a:endParaRPr lang="en-US" sz="3600" dirty="0">
              <a:solidFill>
                <a:schemeClr val="tx2"/>
              </a:solidFill>
            </a:endParaRPr>
          </a:p>
        </p:txBody>
      </p:sp>
      <p:sp>
        <p:nvSpPr>
          <p:cNvPr id="3" name="Content Placeholder 2"/>
          <p:cNvSpPr>
            <a:spLocks noGrp="1"/>
          </p:cNvSpPr>
          <p:nvPr>
            <p:ph idx="1"/>
          </p:nvPr>
        </p:nvSpPr>
        <p:spPr>
          <a:xfrm>
            <a:off x="457200" y="1600204"/>
            <a:ext cx="8229600" cy="4525963"/>
          </a:xfrm>
        </p:spPr>
        <p:txBody>
          <a:bodyPr>
            <a:normAutofit/>
          </a:bodyPr>
          <a:lstStyle/>
          <a:p>
            <a:pPr marL="0" lvl="0" indent="0" algn="just" rtl="1" fontAlgn="base">
              <a:spcBef>
                <a:spcPct val="0"/>
              </a:spcBef>
              <a:spcAft>
                <a:spcPts val="600"/>
              </a:spcAft>
              <a:buNone/>
            </a:pPr>
            <a:r>
              <a:rPr lang="ar-KW" sz="2800" b="1" dirty="0" smtClean="0">
                <a:solidFill>
                  <a:schemeClr val="tx2"/>
                </a:solidFill>
                <a:latin typeface="Calibri" pitchFamily="34" charset="0"/>
              </a:rPr>
              <a:t>1- مقدمة:</a:t>
            </a:r>
          </a:p>
          <a:p>
            <a:pPr marL="0" lvl="0" indent="0" algn="just" rtl="1" fontAlgn="base">
              <a:spcBef>
                <a:spcPct val="0"/>
              </a:spcBef>
              <a:spcAft>
                <a:spcPts val="600"/>
              </a:spcAft>
              <a:buNone/>
            </a:pPr>
            <a:r>
              <a:rPr lang="ar-KW" sz="2800" dirty="0" smtClean="0">
                <a:solidFill>
                  <a:schemeClr val="tx2"/>
                </a:solidFill>
                <a:latin typeface="Calibri" pitchFamily="34" charset="0"/>
              </a:rPr>
              <a:t>تهدف الورشة إلى تعريف المعلومة الداخلية والأشخاص المطلعين عليها لدى الشركات المدرجة </a:t>
            </a:r>
            <a:r>
              <a:rPr lang="ar-KW" sz="2800" dirty="0">
                <a:solidFill>
                  <a:schemeClr val="tx2"/>
                </a:solidFill>
                <a:latin typeface="Calibri" pitchFamily="34" charset="0"/>
              </a:rPr>
              <a:t>أو </a:t>
            </a:r>
            <a:r>
              <a:rPr lang="ar-KW" sz="2800" dirty="0" smtClean="0">
                <a:solidFill>
                  <a:schemeClr val="tx2"/>
                </a:solidFill>
                <a:latin typeface="Calibri" pitchFamily="34" charset="0"/>
              </a:rPr>
              <a:t>الجهات الأخرى التي لديها </a:t>
            </a:r>
            <a:r>
              <a:rPr lang="ar-KW" sz="2800" dirty="0">
                <a:solidFill>
                  <a:schemeClr val="tx2"/>
                </a:solidFill>
                <a:latin typeface="Calibri" pitchFamily="34" charset="0"/>
              </a:rPr>
              <a:t>اتصال مباشر </a:t>
            </a:r>
            <a:r>
              <a:rPr lang="ar-KW" sz="2800" dirty="0" smtClean="0">
                <a:solidFill>
                  <a:schemeClr val="tx2"/>
                </a:solidFill>
                <a:latin typeface="Calibri" pitchFamily="34" charset="0"/>
              </a:rPr>
              <a:t>معها، وذلك لتحقيق:</a:t>
            </a:r>
            <a:endParaRPr lang="ar-KW" sz="1000" dirty="0">
              <a:solidFill>
                <a:schemeClr val="tx2"/>
              </a:solidFill>
            </a:endParaRPr>
          </a:p>
          <a:p>
            <a:pPr lvl="0" algn="just" rtl="1" fontAlgn="base">
              <a:spcAft>
                <a:spcPct val="0"/>
              </a:spcAft>
              <a:buFont typeface="Arial" charset="0"/>
              <a:buChar char="•"/>
            </a:pPr>
            <a:r>
              <a:rPr lang="ar-KW" sz="2800" dirty="0">
                <a:solidFill>
                  <a:schemeClr val="tx2"/>
                </a:solidFill>
              </a:rPr>
              <a:t>تعزيز تطبيق سياسة الإفصاح الكامل بما يحقق العدالة والشفافية ويمنع تعارض المصالح واستغلال المعلومات الداخلية. </a:t>
            </a:r>
          </a:p>
          <a:p>
            <a:pPr marL="0" lvl="0" indent="0" algn="just" rtl="1" fontAlgn="base">
              <a:spcAft>
                <a:spcPct val="0"/>
              </a:spcAft>
              <a:buNone/>
            </a:pPr>
            <a:endParaRPr lang="ar-KW" sz="1000" dirty="0">
              <a:solidFill>
                <a:schemeClr val="tx2"/>
              </a:solidFill>
            </a:endParaRPr>
          </a:p>
          <a:p>
            <a:pPr lvl="0" algn="just" rtl="1" fontAlgn="base">
              <a:spcAft>
                <a:spcPct val="0"/>
              </a:spcAft>
              <a:buFont typeface="Arial" charset="0"/>
              <a:buChar char="•"/>
            </a:pPr>
            <a:r>
              <a:rPr lang="ar-KW" sz="2800" dirty="0">
                <a:solidFill>
                  <a:schemeClr val="tx2"/>
                </a:solidFill>
              </a:rPr>
              <a:t>وضع الأسس الواجب اتباعها عند التعامل في الأوراق المالية من قبل الأشخاص شاغلي عضوية مجلس الإدارة والجهاز التنفيذي وغيرهم من الأشخاص المطلعين </a:t>
            </a:r>
            <a:r>
              <a:rPr lang="ar-KW" sz="2800" dirty="0" smtClean="0">
                <a:solidFill>
                  <a:schemeClr val="tx2"/>
                </a:solidFill>
              </a:rPr>
              <a:t>لدى </a:t>
            </a:r>
            <a:r>
              <a:rPr lang="ar-KW" sz="2800" dirty="0">
                <a:solidFill>
                  <a:schemeClr val="tx2"/>
                </a:solidFill>
              </a:rPr>
              <a:t>الشركات </a:t>
            </a:r>
            <a:r>
              <a:rPr lang="ar-KW" sz="2800" dirty="0" smtClean="0">
                <a:solidFill>
                  <a:schemeClr val="tx2"/>
                </a:solidFill>
              </a:rPr>
              <a:t>المدرجة.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90"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74638"/>
            <a:ext cx="7416824" cy="1143000"/>
          </a:xfrm>
        </p:spPr>
        <p:txBody>
          <a:bodyPr>
            <a:normAutofit/>
          </a:bodyPr>
          <a:lstStyle/>
          <a:p>
            <a:pPr algn="r"/>
            <a:r>
              <a:rPr lang="ar-KW" sz="2500" b="1" dirty="0">
                <a:solidFill>
                  <a:srgbClr val="1F497D"/>
                </a:solidFill>
                <a:cs typeface="Times New Roman"/>
              </a:rPr>
              <a:t> تنظيم التعامل في الأوراق المالية للأشخاص المطلعين</a:t>
            </a:r>
          </a:p>
        </p:txBody>
      </p:sp>
      <p:sp>
        <p:nvSpPr>
          <p:cNvPr id="3" name="Content Placeholder 2"/>
          <p:cNvSpPr>
            <a:spLocks noGrp="1"/>
          </p:cNvSpPr>
          <p:nvPr>
            <p:ph idx="1"/>
          </p:nvPr>
        </p:nvSpPr>
        <p:spPr>
          <a:xfrm>
            <a:off x="457200" y="1600200"/>
            <a:ext cx="8229600" cy="4525963"/>
          </a:xfrm>
        </p:spPr>
        <p:txBody>
          <a:bodyPr>
            <a:normAutofit/>
          </a:bodyPr>
          <a:lstStyle/>
          <a:p>
            <a:pPr marL="0" indent="0" algn="r" rtl="1" fontAlgn="base">
              <a:spcBef>
                <a:spcPct val="0"/>
              </a:spcBef>
              <a:spcAft>
                <a:spcPts val="600"/>
              </a:spcAft>
              <a:buNone/>
            </a:pPr>
            <a:r>
              <a:rPr lang="ar-KW" sz="2800" b="1" u="sng" dirty="0" smtClean="0">
                <a:solidFill>
                  <a:schemeClr val="tx2"/>
                </a:solidFill>
              </a:rPr>
              <a:t>2.التشريع الساري </a:t>
            </a:r>
            <a:r>
              <a:rPr lang="ar-KW" sz="2800" b="1" u="sng" dirty="0">
                <a:solidFill>
                  <a:schemeClr val="tx2"/>
                </a:solidFill>
              </a:rPr>
              <a:t>الذي يتناول </a:t>
            </a:r>
            <a:r>
              <a:rPr lang="ar-KW" sz="2800" b="1" u="sng" dirty="0" smtClean="0">
                <a:solidFill>
                  <a:schemeClr val="tx2"/>
                </a:solidFill>
              </a:rPr>
              <a:t>تنظيم </a:t>
            </a:r>
            <a:r>
              <a:rPr lang="ar-KW" sz="2800" b="1" u="sng" dirty="0">
                <a:solidFill>
                  <a:schemeClr val="tx2"/>
                </a:solidFill>
              </a:rPr>
              <a:t>التعامل في الأوراق المالية للأشخاص </a:t>
            </a:r>
            <a:r>
              <a:rPr lang="ar-KW" sz="2800" b="1" u="sng" dirty="0" smtClean="0">
                <a:solidFill>
                  <a:schemeClr val="tx2"/>
                </a:solidFill>
              </a:rPr>
              <a:t>المطلعين وينظمه</a:t>
            </a:r>
          </a:p>
          <a:p>
            <a:pPr marL="0" indent="0" algn="r" rtl="1" fontAlgn="base">
              <a:spcBef>
                <a:spcPct val="0"/>
              </a:spcBef>
              <a:spcAft>
                <a:spcPts val="600"/>
              </a:spcAft>
              <a:buNone/>
            </a:pPr>
            <a:endParaRPr lang="ar-KW" sz="2800" b="1" u="sng" dirty="0">
              <a:solidFill>
                <a:schemeClr val="tx2"/>
              </a:solidFill>
            </a:endParaRPr>
          </a:p>
          <a:p>
            <a:pPr marL="0" lvl="0" indent="0" algn="r" rtl="1" fontAlgn="base">
              <a:spcBef>
                <a:spcPct val="0"/>
              </a:spcBef>
              <a:spcAft>
                <a:spcPts val="600"/>
              </a:spcAft>
              <a:buNone/>
            </a:pPr>
            <a:r>
              <a:rPr lang="ar-KW" sz="2400" b="1" u="sng" dirty="0" smtClean="0">
                <a:solidFill>
                  <a:schemeClr val="tx2"/>
                </a:solidFill>
                <a:ea typeface="Calibri"/>
              </a:rPr>
              <a:t>2-1.القانون:</a:t>
            </a:r>
            <a:endParaRPr lang="en-US" sz="2400" b="1" u="sng" dirty="0">
              <a:solidFill>
                <a:schemeClr val="tx2"/>
              </a:solidFill>
              <a:ea typeface="Calibri"/>
            </a:endParaRPr>
          </a:p>
          <a:p>
            <a:pPr lvl="0" algn="just" rtl="1" fontAlgn="base">
              <a:spcAft>
                <a:spcPct val="0"/>
              </a:spcAft>
              <a:buFont typeface="Arial" charset="0"/>
              <a:buChar char="•"/>
            </a:pPr>
            <a:r>
              <a:rPr lang="ar-KW" sz="2400" dirty="0" smtClean="0">
                <a:solidFill>
                  <a:schemeClr val="tx2"/>
                </a:solidFill>
              </a:rPr>
              <a:t>يعد القانون رقم </a:t>
            </a:r>
            <a:r>
              <a:rPr lang="ar-KW" sz="2400" dirty="0">
                <a:solidFill>
                  <a:schemeClr val="tx2"/>
                </a:solidFill>
              </a:rPr>
              <a:t>7 لسنة 2010 بشأن إنشاء هيئة أسواق المال وتنظيم نشاط الأوراق المالية </a:t>
            </a:r>
            <a:r>
              <a:rPr lang="ar-KW" sz="2400" dirty="0" smtClean="0">
                <a:solidFill>
                  <a:schemeClr val="tx2"/>
                </a:solidFill>
              </a:rPr>
              <a:t>وتعديلاته التشريع </a:t>
            </a:r>
            <a:r>
              <a:rPr lang="ar-KW" sz="2400" dirty="0">
                <a:solidFill>
                  <a:schemeClr val="tx2"/>
                </a:solidFill>
              </a:rPr>
              <a:t>الساري الذي يتناول الإفصاح عن المصالح </a:t>
            </a:r>
            <a:r>
              <a:rPr lang="ar-KW" sz="2400" dirty="0" smtClean="0">
                <a:solidFill>
                  <a:schemeClr val="tx2"/>
                </a:solidFill>
              </a:rPr>
              <a:t>وينظمه حيث تشير المادة 103 من القانون </a:t>
            </a:r>
            <a:r>
              <a:rPr lang="ar-KW" sz="2400" dirty="0" smtClean="0">
                <a:solidFill>
                  <a:schemeClr val="tx2"/>
                </a:solidFill>
              </a:rPr>
              <a:t>المذكور أن </a:t>
            </a:r>
            <a:r>
              <a:rPr lang="ar-KW" sz="2400" dirty="0" smtClean="0">
                <a:solidFill>
                  <a:schemeClr val="tx2"/>
                </a:solidFill>
              </a:rPr>
              <a:t>تضع الهيئة التعليمات والقواعد التي تنظم الإفصاح والتعامل في الأوراق المالية بالنسبة إلى المطلعين وأعضاء مجلس الإدارة وأعضاء الإدارة التنفيذية بالنسبة للشركات.</a:t>
            </a: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4</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450992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63688" y="274638"/>
            <a:ext cx="7416824" cy="1143000"/>
          </a:xfrm>
        </p:spPr>
        <p:txBody>
          <a:bodyPr>
            <a:normAutofit/>
          </a:bodyPr>
          <a:lstStyle/>
          <a:p>
            <a:pPr algn="r"/>
            <a:r>
              <a:rPr lang="ar-KW" sz="2500" b="1" dirty="0">
                <a:solidFill>
                  <a:srgbClr val="1F497D"/>
                </a:solidFill>
                <a:cs typeface="Times New Roman"/>
              </a:rPr>
              <a:t> تنظيم التعامل في الأوراق المالية للأشخاص المطلعين</a:t>
            </a:r>
          </a:p>
        </p:txBody>
      </p:sp>
      <p:sp>
        <p:nvSpPr>
          <p:cNvPr id="3" name="Content Placeholder 2"/>
          <p:cNvSpPr>
            <a:spLocks noGrp="1"/>
          </p:cNvSpPr>
          <p:nvPr>
            <p:ph idx="1"/>
          </p:nvPr>
        </p:nvSpPr>
        <p:spPr>
          <a:xfrm>
            <a:off x="457200" y="1628800"/>
            <a:ext cx="8229600" cy="4277071"/>
          </a:xfrm>
        </p:spPr>
        <p:txBody>
          <a:bodyPr>
            <a:normAutofit lnSpcReduction="10000"/>
          </a:bodyPr>
          <a:lstStyle/>
          <a:p>
            <a:pPr marL="0" indent="0" algn="r" rtl="1" fontAlgn="base">
              <a:spcBef>
                <a:spcPct val="0"/>
              </a:spcBef>
              <a:spcAft>
                <a:spcPts val="600"/>
              </a:spcAft>
              <a:buNone/>
            </a:pPr>
            <a:r>
              <a:rPr lang="ar-KW" sz="2800" b="1" u="sng" dirty="0" smtClean="0">
                <a:solidFill>
                  <a:schemeClr val="tx2"/>
                </a:solidFill>
              </a:rPr>
              <a:t>2.تابع/ التشريع الساري </a:t>
            </a:r>
            <a:r>
              <a:rPr lang="ar-KW" sz="2800" b="1" u="sng" dirty="0">
                <a:solidFill>
                  <a:schemeClr val="tx2"/>
                </a:solidFill>
              </a:rPr>
              <a:t>الذي يتناول </a:t>
            </a:r>
            <a:r>
              <a:rPr lang="ar-KW" sz="2800" b="1" u="sng" dirty="0" smtClean="0">
                <a:solidFill>
                  <a:schemeClr val="tx2"/>
                </a:solidFill>
              </a:rPr>
              <a:t>تنظيم </a:t>
            </a:r>
            <a:r>
              <a:rPr lang="ar-KW" sz="2800" b="1" u="sng" dirty="0">
                <a:solidFill>
                  <a:schemeClr val="tx2"/>
                </a:solidFill>
              </a:rPr>
              <a:t>التعامل في الأوراق المالية للأشخاص </a:t>
            </a:r>
            <a:r>
              <a:rPr lang="ar-KW" sz="2800" b="1" u="sng" dirty="0" smtClean="0">
                <a:solidFill>
                  <a:schemeClr val="tx2"/>
                </a:solidFill>
              </a:rPr>
              <a:t>المطلعين وينظمه</a:t>
            </a:r>
          </a:p>
          <a:p>
            <a:pPr marL="0" indent="0" algn="r" rtl="1" fontAlgn="base">
              <a:spcBef>
                <a:spcPct val="0"/>
              </a:spcBef>
              <a:spcAft>
                <a:spcPts val="600"/>
              </a:spcAft>
              <a:buNone/>
            </a:pPr>
            <a:endParaRPr lang="ar-KW" sz="1100" b="1" u="sng" dirty="0" smtClean="0">
              <a:solidFill>
                <a:schemeClr val="tx2"/>
              </a:solidFill>
            </a:endParaRPr>
          </a:p>
          <a:p>
            <a:pPr marL="0" indent="0" algn="r" rtl="1" fontAlgn="base">
              <a:spcBef>
                <a:spcPct val="0"/>
              </a:spcBef>
              <a:spcAft>
                <a:spcPts val="600"/>
              </a:spcAft>
              <a:buNone/>
            </a:pPr>
            <a:r>
              <a:rPr lang="ar-KW" sz="2400" b="1" u="sng" dirty="0" smtClean="0">
                <a:solidFill>
                  <a:schemeClr val="tx2"/>
                </a:solidFill>
              </a:rPr>
              <a:t>2-2. اللائحة التنفيذية:</a:t>
            </a:r>
          </a:p>
          <a:p>
            <a:pPr marL="0" indent="0" algn="r" rtl="1" fontAlgn="base">
              <a:spcBef>
                <a:spcPct val="0"/>
              </a:spcBef>
              <a:spcAft>
                <a:spcPts val="600"/>
              </a:spcAft>
              <a:buNone/>
            </a:pPr>
            <a:endParaRPr lang="ar-KW" sz="2400" b="1" u="sng" dirty="0">
              <a:solidFill>
                <a:schemeClr val="tx2"/>
              </a:solidFill>
            </a:endParaRPr>
          </a:p>
          <a:p>
            <a:pPr algn="justLow" rtl="1" fontAlgn="base">
              <a:spcBef>
                <a:spcPct val="0"/>
              </a:spcBef>
              <a:spcAft>
                <a:spcPts val="600"/>
              </a:spcAft>
            </a:pPr>
            <a:r>
              <a:rPr lang="ar-KW" sz="2800" dirty="0" smtClean="0">
                <a:solidFill>
                  <a:schemeClr val="tx2"/>
                </a:solidFill>
              </a:rPr>
              <a:t>نظم الكتاب العاشر "الإفصاح والشفافية" في الفصل الثالث منه </a:t>
            </a:r>
            <a:r>
              <a:rPr lang="ar-KW" sz="2800" dirty="0">
                <a:solidFill>
                  <a:schemeClr val="tx2"/>
                </a:solidFill>
              </a:rPr>
              <a:t>والذي تناول </a:t>
            </a:r>
            <a:r>
              <a:rPr lang="ar-KW" sz="2800" dirty="0" smtClean="0">
                <a:solidFill>
                  <a:schemeClr val="tx2"/>
                </a:solidFill>
              </a:rPr>
              <a:t>الأحكام </a:t>
            </a:r>
            <a:r>
              <a:rPr lang="ar-KW" sz="2800" dirty="0">
                <a:solidFill>
                  <a:schemeClr val="tx2"/>
                </a:solidFill>
              </a:rPr>
              <a:t>التي تحدد مسؤوليات البورصة والشركات المدرجة والشخص المطلع بهذا الخصوص، </a:t>
            </a:r>
            <a:r>
              <a:rPr lang="ar-KW" sz="2800" dirty="0" smtClean="0">
                <a:solidFill>
                  <a:schemeClr val="tx2"/>
                </a:solidFill>
              </a:rPr>
              <a:t>كما </a:t>
            </a:r>
            <a:r>
              <a:rPr lang="ar-KW" sz="2800" dirty="0">
                <a:solidFill>
                  <a:schemeClr val="tx2"/>
                </a:solidFill>
              </a:rPr>
              <a:t>ينظم </a:t>
            </a:r>
            <a:r>
              <a:rPr lang="ar-KW" sz="2800" dirty="0" smtClean="0">
                <a:solidFill>
                  <a:schemeClr val="tx2"/>
                </a:solidFill>
              </a:rPr>
              <a:t>الفصل </a:t>
            </a:r>
            <a:r>
              <a:rPr lang="ar-KW" sz="2800" dirty="0">
                <a:solidFill>
                  <a:schemeClr val="tx2"/>
                </a:solidFill>
              </a:rPr>
              <a:t>تداولات الأشخاص المطلعين لدى الشركة المدرجة ومتطلبات الإفصاح الخاصة </a:t>
            </a:r>
            <a:r>
              <a:rPr lang="ar-KW" sz="2800" dirty="0" smtClean="0">
                <a:solidFill>
                  <a:schemeClr val="tx2"/>
                </a:solidFill>
              </a:rPr>
              <a:t>بهم.</a:t>
            </a:r>
            <a:endParaRPr lang="ar-KW" sz="2800" dirty="0">
              <a:solidFill>
                <a:schemeClr val="tx2"/>
              </a:solidFill>
            </a:endParaRPr>
          </a:p>
          <a:p>
            <a:pPr marL="0" lvl="0" indent="0" algn="r" rtl="1" fontAlgn="base">
              <a:spcBef>
                <a:spcPct val="0"/>
              </a:spcBef>
              <a:spcAft>
                <a:spcPts val="600"/>
              </a:spcAft>
              <a:buNone/>
            </a:pPr>
            <a:endParaRPr lang="en-US" sz="2400" dirty="0" smtClean="0">
              <a:solidFill>
                <a:schemeClr val="tx2"/>
              </a:solidFill>
              <a:ea typeface="Calibri"/>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5</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41867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 تنظيم التعامل في الأوراق المالية للأشخاص المطلعين</a:t>
            </a:r>
            <a:endParaRPr lang="ar-KW" sz="2400" b="1" dirty="0">
              <a:solidFill>
                <a:srgbClr val="1F497D"/>
              </a:solidFill>
            </a:endParaRPr>
          </a:p>
        </p:txBody>
      </p:sp>
      <p:sp>
        <p:nvSpPr>
          <p:cNvPr id="3" name="Content Placeholder 2"/>
          <p:cNvSpPr>
            <a:spLocks noGrp="1"/>
          </p:cNvSpPr>
          <p:nvPr>
            <p:ph idx="1"/>
          </p:nvPr>
        </p:nvSpPr>
        <p:spPr>
          <a:xfrm>
            <a:off x="457200" y="1600200"/>
            <a:ext cx="8077200"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3. من هو الشخص المطلع؟ وما هي المعلومات الداخلية؟</a:t>
            </a:r>
          </a:p>
          <a:p>
            <a:pPr marL="0" lvl="0" indent="0" algn="r" rtl="1" fontAlgn="base">
              <a:spcBef>
                <a:spcPct val="0"/>
              </a:spcBef>
              <a:spcAft>
                <a:spcPts val="600"/>
              </a:spcAft>
              <a:buNone/>
            </a:pPr>
            <a:r>
              <a:rPr lang="ar-KW" sz="2800" b="1" u="sng" dirty="0" smtClean="0">
                <a:solidFill>
                  <a:schemeClr val="tx2"/>
                </a:solidFill>
              </a:rPr>
              <a:t>الشخص المطلع:</a:t>
            </a:r>
            <a:endParaRPr lang="en-US" sz="2800" b="1" u="sng" dirty="0">
              <a:solidFill>
                <a:schemeClr val="tx2"/>
              </a:solidFill>
            </a:endParaRPr>
          </a:p>
          <a:p>
            <a:pPr lvl="0" algn="just" rtl="1" fontAlgn="base">
              <a:spcAft>
                <a:spcPct val="0"/>
              </a:spcAft>
              <a:buFont typeface="Arial" charset="0"/>
              <a:buChar char="•"/>
            </a:pPr>
            <a:r>
              <a:rPr lang="ar-KW" sz="2400" dirty="0" smtClean="0">
                <a:solidFill>
                  <a:schemeClr val="tx2"/>
                </a:solidFill>
              </a:rPr>
              <a:t>أي </a:t>
            </a:r>
            <a:r>
              <a:rPr lang="ar-KW" sz="2400" dirty="0">
                <a:solidFill>
                  <a:schemeClr val="tx2"/>
                </a:solidFill>
              </a:rPr>
              <a:t>شخص اطلع بحكم موقعه على معلومات أو بيانات ذات أثر جوهري عن شركة مدرجة لم تكن متاحة للجمهور</a:t>
            </a:r>
            <a:r>
              <a:rPr lang="ar-KW" sz="2400" dirty="0" smtClean="0">
                <a:solidFill>
                  <a:schemeClr val="tx2"/>
                </a:solidFill>
              </a:rPr>
              <a:t>.</a:t>
            </a:r>
          </a:p>
          <a:p>
            <a:pPr lvl="0" algn="just" rtl="1" fontAlgn="base">
              <a:spcAft>
                <a:spcPct val="0"/>
              </a:spcAft>
              <a:buFont typeface="Arial" charset="0"/>
              <a:buChar char="•"/>
            </a:pPr>
            <a:endParaRPr lang="ar-KW" sz="2400" dirty="0">
              <a:solidFill>
                <a:schemeClr val="tx2"/>
              </a:solidFill>
            </a:endParaRPr>
          </a:p>
          <a:p>
            <a:pPr marL="0" lvl="0" indent="0" algn="r" rtl="1" fontAlgn="base">
              <a:spcBef>
                <a:spcPct val="0"/>
              </a:spcBef>
              <a:spcAft>
                <a:spcPts val="600"/>
              </a:spcAft>
              <a:buNone/>
            </a:pPr>
            <a:r>
              <a:rPr lang="ar-KW" sz="2800" b="1" u="sng" dirty="0">
                <a:solidFill>
                  <a:schemeClr val="tx2"/>
                </a:solidFill>
              </a:rPr>
              <a:t> المعلومات الداخلية:</a:t>
            </a:r>
            <a:endParaRPr lang="en-US" sz="2800" b="1" u="sng" dirty="0">
              <a:solidFill>
                <a:schemeClr val="tx2"/>
              </a:solidFill>
            </a:endParaRPr>
          </a:p>
          <a:p>
            <a:pPr lvl="0" algn="just" rtl="1" fontAlgn="base">
              <a:spcAft>
                <a:spcPct val="0"/>
              </a:spcAft>
              <a:buFont typeface="Arial" charset="0"/>
              <a:buChar char="•"/>
            </a:pPr>
            <a:r>
              <a:rPr lang="ar-KW" sz="2400" dirty="0">
                <a:solidFill>
                  <a:schemeClr val="tx2"/>
                </a:solidFill>
              </a:rPr>
              <a:t>المعلومات أو البيانات غير المعلن عنها للجمهور والتي لو أعلن عنها يكون من شأنها التأثير على سعر أو تداولات الورقة المالية.</a:t>
            </a:r>
            <a:endParaRPr lang="en-US" sz="2400" dirty="0">
              <a:solidFill>
                <a:schemeClr val="tx2"/>
              </a:solidFill>
            </a:endParaRPr>
          </a:p>
          <a:p>
            <a:pPr lvl="0" algn="just" rtl="1" fontAlgn="base">
              <a:spcAft>
                <a:spcPct val="0"/>
              </a:spcAft>
              <a:buFont typeface="Arial" charset="0"/>
              <a:buChar char="•"/>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896450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8618" y="274638"/>
            <a:ext cx="5876925" cy="1143000"/>
          </a:xfrm>
        </p:spPr>
        <p:txBody>
          <a:bodyPr>
            <a:normAutofit/>
          </a:bodyPr>
          <a:lstStyle/>
          <a:p>
            <a:pPr lvl="0" algn="r" rtl="1" fontAlgn="base">
              <a:spcAft>
                <a:spcPct val="0"/>
              </a:spcAft>
            </a:pPr>
            <a:r>
              <a:rPr lang="ar-KW" sz="2400" b="1" dirty="0">
                <a:solidFill>
                  <a:srgbClr val="1F497D"/>
                </a:solidFill>
                <a:cs typeface="Times New Roman"/>
              </a:rPr>
              <a:t> تنظيم التعامل في الأوراق المالية للأشخاص المطلعين</a:t>
            </a:r>
            <a:endParaRPr lang="en-US" sz="24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4. نطاق التطبيق </a:t>
            </a:r>
          </a:p>
          <a:p>
            <a:pPr marL="0" lvl="0" indent="0" algn="r" rtl="1" fontAlgn="base">
              <a:spcBef>
                <a:spcPct val="0"/>
              </a:spcBef>
              <a:spcAft>
                <a:spcPts val="600"/>
              </a:spcAft>
              <a:buNone/>
            </a:pPr>
            <a:endParaRPr lang="en-US" sz="2400" dirty="0">
              <a:solidFill>
                <a:schemeClr val="tx2"/>
              </a:solidFill>
              <a:ea typeface="Calibri"/>
            </a:endParaRPr>
          </a:p>
          <a:p>
            <a:pPr lvl="0" algn="just" rtl="1" fontAlgn="base">
              <a:spcAft>
                <a:spcPct val="0"/>
              </a:spcAft>
              <a:buFont typeface="Arial" charset="0"/>
              <a:buChar char="•"/>
            </a:pPr>
            <a:r>
              <a:rPr lang="ar-KW" sz="2400" b="1" dirty="0" smtClean="0">
                <a:solidFill>
                  <a:schemeClr val="tx2"/>
                </a:solidFill>
              </a:rPr>
              <a:t>يسري </a:t>
            </a:r>
            <a:r>
              <a:rPr lang="ar-KW" sz="2400" b="1" dirty="0">
                <a:solidFill>
                  <a:schemeClr val="tx2"/>
                </a:solidFill>
              </a:rPr>
              <a:t>تطبيق </a:t>
            </a:r>
            <a:r>
              <a:rPr lang="ar-KW" sz="2400" b="1" dirty="0" smtClean="0">
                <a:solidFill>
                  <a:schemeClr val="tx2"/>
                </a:solidFill>
              </a:rPr>
              <a:t>أحكام </a:t>
            </a:r>
            <a:r>
              <a:rPr lang="ar-KW" sz="2400" b="1" dirty="0">
                <a:solidFill>
                  <a:schemeClr val="tx2"/>
                </a:solidFill>
              </a:rPr>
              <a:t>الفصل الثالث "تنظيم التعامل في الأوراق المالية للأشخاص المطلعين" من الكتاب العاشر "الإفصاح والشفافية" من اللائحة التنفيذية لقانون الهيئة على :</a:t>
            </a:r>
          </a:p>
          <a:p>
            <a:pPr marL="347663" lvl="0" indent="0" algn="just" rtl="1" fontAlgn="base">
              <a:spcAft>
                <a:spcPct val="0"/>
              </a:spcAft>
              <a:buNone/>
            </a:pPr>
            <a:r>
              <a:rPr lang="ar-KW" sz="2400" dirty="0" smtClean="0">
                <a:solidFill>
                  <a:schemeClr val="tx2"/>
                </a:solidFill>
              </a:rPr>
              <a:t>الشركات </a:t>
            </a:r>
            <a:r>
              <a:rPr lang="ar-KW" sz="2400" dirty="0">
                <a:solidFill>
                  <a:schemeClr val="tx2"/>
                </a:solidFill>
              </a:rPr>
              <a:t>المدرجة وأعضاء مجلس الإدارة وأعضاء الجهاز التنفيذي و غيرهم من الأشخاص المطلعين على المعلومات الداخلية.</a:t>
            </a:r>
            <a:endParaRPr lang="ar-KW" sz="2400" dirty="0" smtClean="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956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3" name="Content Placeholder 2"/>
          <p:cNvSpPr>
            <a:spLocks noGrp="1"/>
          </p:cNvSpPr>
          <p:nvPr>
            <p:ph idx="1"/>
          </p:nvPr>
        </p:nvSpPr>
        <p:spPr>
          <a:xfrm>
            <a:off x="467544" y="1600200"/>
            <a:ext cx="8066856" cy="4525963"/>
          </a:xfrm>
        </p:spPr>
        <p:txBody>
          <a:bodyPr>
            <a:normAutofit fontScale="92500" lnSpcReduction="20000"/>
          </a:bodyPr>
          <a:lstStyle/>
          <a:p>
            <a:pPr marL="0" lvl="0" indent="0" algn="r" rtl="1" fontAlgn="base">
              <a:spcBef>
                <a:spcPct val="0"/>
              </a:spcBef>
              <a:spcAft>
                <a:spcPts val="600"/>
              </a:spcAft>
              <a:buNone/>
            </a:pPr>
            <a:r>
              <a:rPr lang="ar-KW" b="1" u="sng" dirty="0" smtClean="0">
                <a:solidFill>
                  <a:schemeClr val="tx2"/>
                </a:solidFill>
              </a:rPr>
              <a:t>5. مسؤوليات الشركة المدرجة:</a:t>
            </a:r>
            <a:endParaRPr lang="en-US" b="1" u="sng" dirty="0">
              <a:solidFill>
                <a:schemeClr val="tx2"/>
              </a:solidFill>
            </a:endParaRPr>
          </a:p>
          <a:p>
            <a:pPr marL="0" indent="0" algn="justLow" rtl="1" fontAlgn="base">
              <a:spcBef>
                <a:spcPct val="0"/>
              </a:spcBef>
              <a:spcAft>
                <a:spcPts val="600"/>
              </a:spcAft>
              <a:buNone/>
            </a:pPr>
            <a:endParaRPr lang="ar-KW" sz="2800" b="1" dirty="0">
              <a:solidFill>
                <a:schemeClr val="tx2"/>
              </a:solidFill>
            </a:endParaRPr>
          </a:p>
          <a:p>
            <a:pPr marL="515938" indent="-515938" algn="justLow" rtl="1" fontAlgn="base">
              <a:spcBef>
                <a:spcPct val="0"/>
              </a:spcBef>
              <a:spcAft>
                <a:spcPts val="600"/>
              </a:spcAft>
              <a:buNone/>
            </a:pPr>
            <a:r>
              <a:rPr lang="ar-KW" sz="2800" dirty="0">
                <a:solidFill>
                  <a:schemeClr val="tx2"/>
                </a:solidFill>
              </a:rPr>
              <a:t>    - الحفاظ على السرية التامة فيما يتعلق </a:t>
            </a:r>
            <a:r>
              <a:rPr lang="ar-KW" sz="2800" dirty="0" smtClean="0">
                <a:solidFill>
                  <a:schemeClr val="tx2"/>
                </a:solidFill>
              </a:rPr>
              <a:t>بالمعلومات الداخلية </a:t>
            </a:r>
            <a:r>
              <a:rPr lang="ar-KW" sz="2800" dirty="0">
                <a:solidFill>
                  <a:schemeClr val="tx2"/>
                </a:solidFill>
              </a:rPr>
              <a:t/>
            </a:r>
            <a:br>
              <a:rPr lang="ar-KW" sz="2800" dirty="0">
                <a:solidFill>
                  <a:schemeClr val="tx2"/>
                </a:solidFill>
              </a:rPr>
            </a:br>
            <a:r>
              <a:rPr lang="ar-KW" sz="2800" dirty="0">
                <a:solidFill>
                  <a:schemeClr val="tx2"/>
                </a:solidFill>
              </a:rPr>
              <a:t>الخاصة </a:t>
            </a:r>
            <a:r>
              <a:rPr lang="ar-KW" sz="2800" dirty="0" smtClean="0">
                <a:solidFill>
                  <a:schemeClr val="tx2"/>
                </a:solidFill>
              </a:rPr>
              <a:t>بها.</a:t>
            </a:r>
            <a:endParaRPr lang="ar-KW" sz="2800" dirty="0">
              <a:solidFill>
                <a:schemeClr val="tx2"/>
              </a:solidFill>
            </a:endParaRPr>
          </a:p>
          <a:p>
            <a:pPr marL="515938" indent="-515938" algn="justLow" rtl="1" fontAlgn="base">
              <a:spcBef>
                <a:spcPct val="0"/>
              </a:spcBef>
              <a:spcAft>
                <a:spcPts val="600"/>
              </a:spcAft>
              <a:buNone/>
            </a:pPr>
            <a:endParaRPr lang="ar-KW" sz="2800" dirty="0">
              <a:solidFill>
                <a:schemeClr val="tx2"/>
              </a:solidFill>
            </a:endParaRPr>
          </a:p>
          <a:p>
            <a:pPr marL="515938" indent="-515938" algn="justLow" rtl="1" fontAlgn="base">
              <a:spcBef>
                <a:spcPct val="0"/>
              </a:spcBef>
              <a:spcAft>
                <a:spcPts val="600"/>
              </a:spcAft>
              <a:buNone/>
            </a:pPr>
            <a:r>
              <a:rPr lang="ar-KW" sz="2800" dirty="0">
                <a:solidFill>
                  <a:schemeClr val="tx2"/>
                </a:solidFill>
              </a:rPr>
              <a:t>    - اتخاذ التدابير اللازمة للمحافظة على سرية المعلومات الداخلية الخاصة بعملائها.</a:t>
            </a:r>
          </a:p>
          <a:p>
            <a:pPr marL="515938" indent="-515938" algn="justLow" rtl="1" fontAlgn="base">
              <a:spcBef>
                <a:spcPct val="0"/>
              </a:spcBef>
              <a:spcAft>
                <a:spcPts val="600"/>
              </a:spcAft>
              <a:buNone/>
            </a:pPr>
            <a:endParaRPr lang="ar-KW" sz="2800" dirty="0">
              <a:solidFill>
                <a:schemeClr val="tx2"/>
              </a:solidFill>
            </a:endParaRPr>
          </a:p>
          <a:p>
            <a:pPr marL="461963" indent="-461963" algn="justLow" rtl="1" fontAlgn="base">
              <a:spcBef>
                <a:spcPct val="0"/>
              </a:spcBef>
              <a:spcAft>
                <a:spcPts val="600"/>
              </a:spcAft>
              <a:buNone/>
            </a:pPr>
            <a:r>
              <a:rPr lang="ar-KW" sz="2800" dirty="0">
                <a:solidFill>
                  <a:schemeClr val="tx2"/>
                </a:solidFill>
              </a:rPr>
              <a:t>    - وضع ترتيبات تعاقدية فاعلة تقضي بأن تقوم الجهات الأخرى المطلعة على المعلومات الداخلية الخاصة بها </a:t>
            </a:r>
            <a:r>
              <a:rPr lang="ar-KW" sz="2800" dirty="0" smtClean="0">
                <a:solidFill>
                  <a:schemeClr val="tx2"/>
                </a:solidFill>
              </a:rPr>
              <a:t>وبعملائها بالمحافظة على سرية تلك المعلومات.</a:t>
            </a:r>
            <a:endParaRPr lang="ar-KW" sz="2800" dirty="0">
              <a:solidFill>
                <a:schemeClr val="tx2"/>
              </a:solidFill>
            </a:endParaRPr>
          </a:p>
          <a:p>
            <a:pPr marL="0" lvl="0" indent="0" algn="just" fontAlgn="base">
              <a:spcAft>
                <a:spcPct val="0"/>
              </a:spcAft>
              <a:buNone/>
            </a:pPr>
            <a:endParaRPr lang="en-US" sz="24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199581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600200"/>
            <a:ext cx="8066856" cy="4525963"/>
          </a:xfrm>
        </p:spPr>
        <p:txBody>
          <a:bodyPr>
            <a:normAutofit/>
          </a:bodyPr>
          <a:lstStyle/>
          <a:p>
            <a:pPr marL="0" lvl="0" indent="0" algn="r" rtl="1" fontAlgn="base">
              <a:spcBef>
                <a:spcPct val="0"/>
              </a:spcBef>
              <a:spcAft>
                <a:spcPts val="600"/>
              </a:spcAft>
              <a:buNone/>
            </a:pPr>
            <a:r>
              <a:rPr lang="ar-KW" sz="2800" b="1" u="sng" dirty="0" smtClean="0">
                <a:solidFill>
                  <a:schemeClr val="tx2"/>
                </a:solidFill>
              </a:rPr>
              <a:t>5. تابع/ مسؤوليات الشركة المدرجة:</a:t>
            </a:r>
            <a:endParaRPr lang="en-US" sz="2800" b="1" u="sng" dirty="0">
              <a:solidFill>
                <a:schemeClr val="tx2"/>
              </a:solidFill>
            </a:endParaRPr>
          </a:p>
          <a:p>
            <a:pPr algn="r" rtl="1" fontAlgn="base">
              <a:spcBef>
                <a:spcPct val="0"/>
              </a:spcBef>
              <a:spcAft>
                <a:spcPts val="600"/>
              </a:spcAft>
              <a:buFontTx/>
              <a:buChar char="-"/>
            </a:pPr>
            <a:endParaRPr lang="ar-KW" sz="1200" dirty="0">
              <a:solidFill>
                <a:schemeClr val="tx2"/>
              </a:solidFill>
            </a:endParaRPr>
          </a:p>
          <a:p>
            <a:pPr algn="r" rtl="1" fontAlgn="base">
              <a:spcBef>
                <a:spcPct val="0"/>
              </a:spcBef>
              <a:spcAft>
                <a:spcPts val="600"/>
              </a:spcAft>
              <a:buFontTx/>
              <a:buChar char="-"/>
            </a:pPr>
            <a:r>
              <a:rPr lang="ar-KW" sz="2400" dirty="0">
                <a:solidFill>
                  <a:schemeClr val="tx2"/>
                </a:solidFill>
              </a:rPr>
              <a:t>أن تحصل على إقرار من كل الأشخاص المطلعين </a:t>
            </a:r>
            <a:r>
              <a:rPr lang="ar-KW" sz="2400" dirty="0" smtClean="0">
                <a:solidFill>
                  <a:schemeClr val="tx2"/>
                </a:solidFill>
              </a:rPr>
              <a:t>لديها </a:t>
            </a:r>
            <a:r>
              <a:rPr lang="ar-KW" sz="2400" dirty="0">
                <a:solidFill>
                  <a:schemeClr val="tx2"/>
                </a:solidFill>
              </a:rPr>
              <a:t>ف</a:t>
            </a:r>
            <a:r>
              <a:rPr lang="ar-KW" sz="2400" dirty="0" smtClean="0">
                <a:solidFill>
                  <a:schemeClr val="tx2"/>
                </a:solidFill>
              </a:rPr>
              <a:t>يما يتعلق بتعاملهم في أوراقهم المالية .</a:t>
            </a:r>
          </a:p>
          <a:p>
            <a:pPr algn="r" rtl="1" fontAlgn="base">
              <a:spcBef>
                <a:spcPct val="0"/>
              </a:spcBef>
              <a:spcAft>
                <a:spcPts val="600"/>
              </a:spcAft>
              <a:buFontTx/>
              <a:buChar char="-"/>
            </a:pPr>
            <a:endParaRPr lang="ar-KW" sz="2400" dirty="0">
              <a:solidFill>
                <a:schemeClr val="tx2"/>
              </a:solidFill>
            </a:endParaRPr>
          </a:p>
          <a:p>
            <a:pPr algn="r" rtl="1" fontAlgn="base">
              <a:spcBef>
                <a:spcPct val="0"/>
              </a:spcBef>
              <a:spcAft>
                <a:spcPts val="600"/>
              </a:spcAft>
              <a:buFontTx/>
              <a:buChar char="-"/>
            </a:pPr>
            <a:r>
              <a:rPr lang="ar-KW" sz="2400" dirty="0">
                <a:solidFill>
                  <a:schemeClr val="tx2"/>
                </a:solidFill>
              </a:rPr>
              <a:t>الاحتفاظ بشكل دائم بسجل </a:t>
            </a:r>
            <a:r>
              <a:rPr lang="ar-KW" sz="2400" dirty="0" smtClean="0">
                <a:solidFill>
                  <a:schemeClr val="tx2"/>
                </a:solidFill>
              </a:rPr>
              <a:t>خاص ومحدث </a:t>
            </a:r>
            <a:r>
              <a:rPr lang="ar-KW" sz="2400" dirty="0">
                <a:solidFill>
                  <a:schemeClr val="tx2"/>
                </a:solidFill>
              </a:rPr>
              <a:t>يحتوي </a:t>
            </a:r>
            <a:r>
              <a:rPr lang="ar-KW" sz="2400" dirty="0" smtClean="0">
                <a:solidFill>
                  <a:schemeClr val="tx2"/>
                </a:solidFill>
              </a:rPr>
              <a:t>على:</a:t>
            </a:r>
          </a:p>
          <a:p>
            <a:pPr marL="914400" algn="r" rtl="1" fontAlgn="base">
              <a:spcBef>
                <a:spcPct val="0"/>
              </a:spcBef>
              <a:spcAft>
                <a:spcPts val="600"/>
              </a:spcAft>
            </a:pPr>
            <a:r>
              <a:rPr lang="ar-KW" sz="2400" dirty="0" smtClean="0">
                <a:solidFill>
                  <a:schemeClr val="tx2"/>
                </a:solidFill>
              </a:rPr>
              <a:t>تداولات </a:t>
            </a:r>
            <a:r>
              <a:rPr lang="ar-KW" sz="2400" dirty="0">
                <a:solidFill>
                  <a:schemeClr val="tx2"/>
                </a:solidFill>
              </a:rPr>
              <a:t>الشخص المطلع </a:t>
            </a:r>
            <a:r>
              <a:rPr lang="ar-KW" sz="2400" dirty="0" smtClean="0">
                <a:solidFill>
                  <a:schemeClr val="tx2"/>
                </a:solidFill>
              </a:rPr>
              <a:t>لديها.</a:t>
            </a:r>
          </a:p>
          <a:p>
            <a:pPr marL="914400" algn="r" rtl="1" fontAlgn="base">
              <a:spcBef>
                <a:spcPct val="0"/>
              </a:spcBef>
              <a:spcAft>
                <a:spcPts val="600"/>
              </a:spcAft>
            </a:pPr>
            <a:r>
              <a:rPr lang="ar-KW" sz="2400" dirty="0">
                <a:solidFill>
                  <a:schemeClr val="tx2"/>
                </a:solidFill>
              </a:rPr>
              <a:t>بياناً مفصلاً ودقيقاً عن المكافآت والرواتب والحوافز وغيرها من المزايا المالية الأخرى التي يستحقها كل عضو من أعضاء مجلس إدارة الشركة وأعضاء إدارتها التنفيذية، على أن يتم تضمينه في تقارير الجمعية </a:t>
            </a:r>
            <a:r>
              <a:rPr lang="ar-KW" sz="2400" dirty="0" smtClean="0">
                <a:solidFill>
                  <a:schemeClr val="tx2"/>
                </a:solidFill>
              </a:rPr>
              <a:t>العامة.</a:t>
            </a:r>
            <a:endParaRPr lang="en-US" sz="2400" dirty="0">
              <a:solidFill>
                <a:schemeClr val="tx2"/>
              </a:solidFill>
            </a:endParaRPr>
          </a:p>
        </p:txBody>
      </p:sp>
      <p:sp>
        <p:nvSpPr>
          <p:cNvPr id="2" name="Title 1"/>
          <p:cNvSpPr>
            <a:spLocks noGrp="1"/>
          </p:cNvSpPr>
          <p:nvPr>
            <p:ph type="title"/>
          </p:nvPr>
        </p:nvSpPr>
        <p:spPr>
          <a:xfrm>
            <a:off x="2699792" y="274638"/>
            <a:ext cx="5987007" cy="1143000"/>
          </a:xfrm>
        </p:spPr>
        <p:txBody>
          <a:bodyPr>
            <a:normAutofit/>
          </a:bodyPr>
          <a:lstStyle/>
          <a:p>
            <a:pPr algn="r"/>
            <a:r>
              <a:rPr lang="ar-KW" sz="2400" b="1" dirty="0">
                <a:solidFill>
                  <a:srgbClr val="1F497D"/>
                </a:solidFill>
                <a:cs typeface="Times New Roman"/>
              </a:rPr>
              <a:t>تنظيم التعامل في الأوراق المالية للأشخاص المطلعين</a:t>
            </a:r>
            <a:endParaRPr lang="ar-KW" sz="2400" b="1" dirty="0">
              <a:solidFill>
                <a:srgbClr val="1F497D"/>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2238400"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987824" y="1268760"/>
            <a:ext cx="5546576"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75297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10516</TotalTime>
  <Words>1551</Words>
  <Application>Microsoft Office PowerPoint</Application>
  <PresentationFormat>On-screen Show (4:3)</PresentationFormat>
  <Paragraphs>190</Paragraphs>
  <Slides>24</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Calibri</vt:lpstr>
      <vt:lpstr>microsoft sans serif</vt:lpstr>
      <vt:lpstr>Sakkal Majalla</vt:lpstr>
      <vt:lpstr>Times New Roman</vt:lpstr>
      <vt:lpstr>Office Theme</vt:lpstr>
      <vt:lpstr>ورشة عمل </vt:lpstr>
      <vt:lpstr>محتوى الورشة</vt:lpstr>
      <vt:lpstr> تنظيم التعامل في الأوراق المالية للأشخاص المطلعين</vt:lpstr>
      <vt:lpstr> تنظيم التعامل في الأوراق المالية للأشخاص المطلعين</vt:lpstr>
      <vt:lpstr> تنظيم التعامل في الأوراق المالية للأشخاص المطلعين</vt:lpstr>
      <vt:lpstr> تنظيم التعامل في الأوراق المالية للأشخاص المطلعين</vt:lpstr>
      <vt:lpstr> 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تنظيم التعامل في الأوراق المالية للأشخاص المطلعين</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Naser AL-Saqoubi</cp:lastModifiedBy>
  <cp:revision>128</cp:revision>
  <cp:lastPrinted>2016-10-17T06:16:59Z</cp:lastPrinted>
  <dcterms:created xsi:type="dcterms:W3CDTF">2014-09-25T11:33:14Z</dcterms:created>
  <dcterms:modified xsi:type="dcterms:W3CDTF">2016-10-17T07:18:47Z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e1116fad-d30a-43ed-b542-4d9dbb68bde4</vt:lpwstr>
  </property>
  <property fmtid="{D5CDD505-2E9C-101B-9397-08002B2CF9AE}" pid="3" name="CMAClassification">
    <vt:lpwstr>Internal</vt:lpwstr>
  </property>
  <property fmtid="{D5CDD505-2E9C-101B-9397-08002B2CF9AE}" pid="4" name="DocumentMarkings">
    <vt:lpwstr>CMA Data Classification: Select Classification Level;CMA Data Classification: Internal;CMA Data Classification: Internal;CMA Data Classification: Internal;CMA Data Classification: Internal;CMA Data Classification: Internal;CMA Data Classification: Interna</vt:lpwstr>
  </property>
  <property fmtid="{D5CDD505-2E9C-101B-9397-08002B2CF9AE}" pid="5" name="Classification">
    <vt:lpwstr>Internal</vt:lpwstr>
  </property>
</Properties>
</file>